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1" r:id="rId29"/>
    <p:sldId id="285" r:id="rId30"/>
    <p:sldId id="286" r:id="rId31"/>
    <p:sldId id="284" r:id="rId32"/>
    <p:sldId id="287" r:id="rId33"/>
    <p:sldId id="288" r:id="rId34"/>
    <p:sldId id="289" r:id="rId35"/>
    <p:sldId id="291" r:id="rId36"/>
    <p:sldId id="290" r:id="rId37"/>
    <p:sldId id="293" r:id="rId38"/>
    <p:sldId id="294" r:id="rId39"/>
    <p:sldId id="295" r:id="rId40"/>
    <p:sldId id="296" r:id="rId41"/>
    <p:sldId id="297" r:id="rId42"/>
    <p:sldId id="299" r:id="rId43"/>
    <p:sldId id="298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60" autoAdjust="0"/>
  </p:normalViewPr>
  <p:slideViewPr>
    <p:cSldViewPr snapToGrid="0">
      <p:cViewPr>
        <p:scale>
          <a:sx n="100" d="100"/>
          <a:sy n="100" d="100"/>
        </p:scale>
        <p:origin x="95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27654-B35C-4A16-AA12-27CB1E9311C3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343DB-1528-406B-8428-449895A02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587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master </a:t>
            </a:r>
          </a:p>
          <a:p>
            <a:pPr lvl="1"/>
            <a:r>
              <a:rPr lang="zh-TW" altLang="en-US" dirty="0"/>
              <a:t>主要是用來放穩定、隨時可上線的版本。這個分支的來源只能從別的分支合併過來，開發者不會直接 </a:t>
            </a:r>
            <a:r>
              <a:rPr lang="en-US" altLang="zh-TW" dirty="0"/>
              <a:t>Commit </a:t>
            </a:r>
            <a:r>
              <a:rPr lang="zh-TW" altLang="en-US" dirty="0"/>
              <a:t>到這個分支。因為是穩定版本，所以通常也會在這個分支上的 </a:t>
            </a:r>
            <a:r>
              <a:rPr lang="en-US" altLang="zh-TW" dirty="0"/>
              <a:t>Commit </a:t>
            </a:r>
            <a:r>
              <a:rPr lang="zh-TW" altLang="en-US" dirty="0"/>
              <a:t>上打上版本號標籤。</a:t>
            </a:r>
          </a:p>
          <a:p>
            <a:r>
              <a:rPr lang="en-US" altLang="zh-TW" dirty="0"/>
              <a:t>develop </a:t>
            </a:r>
          </a:p>
          <a:p>
            <a:pPr lvl="1"/>
            <a:r>
              <a:rPr lang="zh-TW" altLang="en-US" dirty="0"/>
              <a:t>這個分支主要是所有開發的基礎分支，當要新增功能的時候，所有的 </a:t>
            </a:r>
            <a:r>
              <a:rPr lang="en-US" altLang="zh-TW" dirty="0"/>
              <a:t>Feature </a:t>
            </a:r>
            <a:r>
              <a:rPr lang="zh-TW" altLang="en-US" dirty="0"/>
              <a:t>分支都是從這個分支切出去的。而 </a:t>
            </a:r>
            <a:r>
              <a:rPr lang="en-US" altLang="zh-TW" dirty="0"/>
              <a:t>Feature </a:t>
            </a:r>
            <a:r>
              <a:rPr lang="zh-TW" altLang="en-US" dirty="0"/>
              <a:t>分支的功能完成後，也都會合併回來這個分支。</a:t>
            </a:r>
          </a:p>
          <a:p>
            <a:r>
              <a:rPr lang="en-US" altLang="zh-TW" dirty="0"/>
              <a:t>hotfix </a:t>
            </a:r>
          </a:p>
          <a:p>
            <a:pPr lvl="1"/>
            <a:r>
              <a:rPr lang="zh-TW" altLang="en-US" dirty="0"/>
              <a:t>當線上產品發生緊急問題的時候，會從 </a:t>
            </a:r>
            <a:r>
              <a:rPr lang="en-US" altLang="zh-TW" dirty="0"/>
              <a:t>Master </a:t>
            </a:r>
            <a:r>
              <a:rPr lang="zh-TW" altLang="en-US" dirty="0"/>
              <a:t>分支開一個 </a:t>
            </a:r>
            <a:r>
              <a:rPr lang="en-US" altLang="zh-TW" dirty="0"/>
              <a:t>Hotfix </a:t>
            </a:r>
            <a:r>
              <a:rPr lang="zh-TW" altLang="en-US" dirty="0"/>
              <a:t>分支出來進行修復，</a:t>
            </a:r>
            <a:r>
              <a:rPr lang="en-US" altLang="zh-TW" dirty="0"/>
              <a:t>Hotfix </a:t>
            </a:r>
            <a:r>
              <a:rPr lang="zh-TW" altLang="en-US" dirty="0"/>
              <a:t>分支修復完成之後，會合併回 </a:t>
            </a:r>
            <a:r>
              <a:rPr lang="en-US" altLang="zh-TW" dirty="0"/>
              <a:t>Master </a:t>
            </a:r>
            <a:r>
              <a:rPr lang="zh-TW" altLang="en-US" dirty="0"/>
              <a:t>分支，也同時會合併一份到 </a:t>
            </a:r>
            <a:r>
              <a:rPr lang="en-US" altLang="zh-TW" dirty="0"/>
              <a:t>Develop </a:t>
            </a:r>
            <a:r>
              <a:rPr lang="zh-TW" altLang="en-US" dirty="0"/>
              <a:t>分支。</a:t>
            </a:r>
          </a:p>
          <a:p>
            <a:pPr lvl="1"/>
            <a:r>
              <a:rPr lang="zh-TW" altLang="en-US" dirty="0"/>
              <a:t>為什麼要合併回 </a:t>
            </a:r>
            <a:r>
              <a:rPr lang="en-US" altLang="zh-TW" dirty="0"/>
              <a:t>Develop </a:t>
            </a:r>
            <a:r>
              <a:rPr lang="zh-TW" altLang="en-US" dirty="0"/>
              <a:t>分支？如果不這麼做，等到時候 </a:t>
            </a:r>
            <a:r>
              <a:rPr lang="en-US" altLang="zh-TW" dirty="0"/>
              <a:t>Develop </a:t>
            </a:r>
            <a:r>
              <a:rPr lang="zh-TW" altLang="en-US" dirty="0"/>
              <a:t>分支完成並且合併回 </a:t>
            </a:r>
            <a:r>
              <a:rPr lang="en-US" altLang="zh-TW" dirty="0"/>
              <a:t>Master </a:t>
            </a:r>
            <a:r>
              <a:rPr lang="zh-TW" altLang="en-US" dirty="0"/>
              <a:t>分支的時候，那個問題就又再次出現了。</a:t>
            </a:r>
          </a:p>
          <a:p>
            <a:pPr lvl="1"/>
            <a:r>
              <a:rPr lang="zh-TW" altLang="en-US" dirty="0"/>
              <a:t>那為什麼一開始不從 </a:t>
            </a:r>
            <a:r>
              <a:rPr lang="en-US" altLang="zh-TW" dirty="0"/>
              <a:t>Develop </a:t>
            </a:r>
            <a:r>
              <a:rPr lang="zh-TW" altLang="en-US" dirty="0"/>
              <a:t>分支切出來修？因為 </a:t>
            </a:r>
            <a:r>
              <a:rPr lang="en-US" altLang="zh-TW" dirty="0"/>
              <a:t>Develop </a:t>
            </a:r>
            <a:r>
              <a:rPr lang="zh-TW" altLang="en-US" dirty="0"/>
              <a:t>分支的功能可能尚在開發中，這時候硬是要從這裡切出去修再合併回 </a:t>
            </a:r>
            <a:r>
              <a:rPr lang="en-US" altLang="zh-TW" dirty="0"/>
              <a:t>Master </a:t>
            </a:r>
            <a:r>
              <a:rPr lang="zh-TW" altLang="en-US" dirty="0"/>
              <a:t>分支，只會造成更大的災難。</a:t>
            </a:r>
          </a:p>
          <a:p>
            <a:r>
              <a:rPr lang="en-US" altLang="zh-TW" dirty="0"/>
              <a:t>release </a:t>
            </a:r>
          </a:p>
          <a:p>
            <a:pPr lvl="1"/>
            <a:r>
              <a:rPr lang="zh-TW" altLang="en-US" dirty="0"/>
              <a:t>當認為 </a:t>
            </a:r>
            <a:r>
              <a:rPr lang="en-US" altLang="zh-TW" dirty="0"/>
              <a:t>Develop </a:t>
            </a:r>
            <a:r>
              <a:rPr lang="zh-TW" altLang="en-US" dirty="0"/>
              <a:t>分支夠成熟了，就可以把 </a:t>
            </a:r>
            <a:r>
              <a:rPr lang="en-US" altLang="zh-TW" dirty="0"/>
              <a:t>Develop </a:t>
            </a:r>
            <a:r>
              <a:rPr lang="zh-TW" altLang="en-US" dirty="0"/>
              <a:t>分支合併到 </a:t>
            </a:r>
            <a:r>
              <a:rPr lang="en-US" altLang="zh-TW" dirty="0"/>
              <a:t>Release </a:t>
            </a:r>
            <a:r>
              <a:rPr lang="zh-TW" altLang="en-US" dirty="0"/>
              <a:t>分支，在這邊進行算是上線前的最後測試。測試完成後，</a:t>
            </a:r>
            <a:r>
              <a:rPr lang="en-US" altLang="zh-TW" dirty="0"/>
              <a:t>Release </a:t>
            </a:r>
            <a:r>
              <a:rPr lang="zh-TW" altLang="en-US" dirty="0"/>
              <a:t>分支將會同時合併到 </a:t>
            </a:r>
            <a:r>
              <a:rPr lang="en-US" altLang="zh-TW" dirty="0"/>
              <a:t>Master </a:t>
            </a:r>
            <a:r>
              <a:rPr lang="zh-TW" altLang="en-US" dirty="0"/>
              <a:t>以及 </a:t>
            </a:r>
            <a:r>
              <a:rPr lang="en-US" altLang="zh-TW" dirty="0"/>
              <a:t>Develop </a:t>
            </a:r>
            <a:r>
              <a:rPr lang="zh-TW" altLang="en-US" dirty="0"/>
              <a:t>這兩個分支上。</a:t>
            </a:r>
            <a:r>
              <a:rPr lang="en-US" altLang="zh-TW" dirty="0"/>
              <a:t>Master </a:t>
            </a:r>
            <a:r>
              <a:rPr lang="zh-TW" altLang="en-US" dirty="0"/>
              <a:t>分支是上線版本，而合併回 </a:t>
            </a:r>
            <a:r>
              <a:rPr lang="en-US" altLang="zh-TW" dirty="0"/>
              <a:t>Develop </a:t>
            </a:r>
            <a:r>
              <a:rPr lang="zh-TW" altLang="en-US" dirty="0"/>
              <a:t>分支的目的，是因為可能在 </a:t>
            </a:r>
            <a:r>
              <a:rPr lang="en-US" altLang="zh-TW" dirty="0"/>
              <a:t>Release </a:t>
            </a:r>
            <a:r>
              <a:rPr lang="zh-TW" altLang="en-US" dirty="0"/>
              <a:t>分支上還會測到並修正一些問題，所以需要跟 </a:t>
            </a:r>
            <a:r>
              <a:rPr lang="en-US" altLang="zh-TW" dirty="0"/>
              <a:t>Develop </a:t>
            </a:r>
            <a:r>
              <a:rPr lang="zh-TW" altLang="en-US" dirty="0"/>
              <a:t>分支同步，免得之後的版本又再度出現同樣的問題。</a:t>
            </a:r>
          </a:p>
          <a:p>
            <a:r>
              <a:rPr lang="en-US" altLang="zh-TW" dirty="0"/>
              <a:t>feature </a:t>
            </a:r>
          </a:p>
          <a:p>
            <a:pPr lvl="1"/>
            <a:r>
              <a:rPr lang="zh-TW" altLang="en-US" dirty="0"/>
              <a:t>當要開始新增功能的時候，就是使用 </a:t>
            </a:r>
            <a:r>
              <a:rPr lang="en-US" altLang="zh-TW" dirty="0"/>
              <a:t>Feature </a:t>
            </a:r>
            <a:r>
              <a:rPr lang="zh-TW" altLang="en-US" dirty="0"/>
              <a:t>分支的時候了。</a:t>
            </a:r>
            <a:r>
              <a:rPr lang="en-US" altLang="zh-TW" dirty="0"/>
              <a:t>Feature </a:t>
            </a:r>
            <a:r>
              <a:rPr lang="zh-TW" altLang="en-US" dirty="0"/>
              <a:t>分支都是從 </a:t>
            </a:r>
            <a:r>
              <a:rPr lang="en-US" altLang="zh-TW" dirty="0"/>
              <a:t>Develop </a:t>
            </a:r>
            <a:r>
              <a:rPr lang="zh-TW" altLang="en-US" dirty="0"/>
              <a:t>分支來的，完成之後會再併回 </a:t>
            </a:r>
            <a:r>
              <a:rPr lang="en-US" altLang="zh-TW" dirty="0"/>
              <a:t>Develop </a:t>
            </a:r>
            <a:r>
              <a:rPr lang="zh-TW" altLang="en-US" dirty="0"/>
              <a:t>分支。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343DB-1528-406B-8428-449895A02A0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62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標示</a:t>
            </a:r>
            <a:r>
              <a:rPr lang="en-US" altLang="zh-TW" dirty="0"/>
              <a:t>commit</a:t>
            </a:r>
            <a:r>
              <a:rPr lang="zh-TW" altLang="en-US" dirty="0"/>
              <a:t>類型：</a:t>
            </a:r>
          </a:p>
          <a:p>
            <a:r>
              <a:rPr lang="zh-TW" altLang="en-US" dirty="0"/>
              <a:t>        </a:t>
            </a:r>
            <a:r>
              <a:rPr lang="en-US" altLang="zh-TW" dirty="0"/>
              <a:t>feat</a:t>
            </a:r>
            <a:r>
              <a:rPr lang="zh-TW" altLang="en-US" dirty="0"/>
              <a:t>：添加到應用程序的新功能</a:t>
            </a:r>
          </a:p>
          <a:p>
            <a:r>
              <a:rPr lang="zh-TW" altLang="en-US" dirty="0"/>
              <a:t>        </a:t>
            </a:r>
            <a:r>
              <a:rPr lang="en-US" altLang="zh-TW" dirty="0"/>
              <a:t>fix</a:t>
            </a:r>
            <a:r>
              <a:rPr lang="zh-TW" altLang="en-US" dirty="0"/>
              <a:t>：錯誤修復</a:t>
            </a:r>
          </a:p>
          <a:p>
            <a:r>
              <a:rPr lang="zh-TW" altLang="en-US" dirty="0"/>
              <a:t>        </a:t>
            </a:r>
            <a:r>
              <a:rPr lang="en-US" altLang="zh-TW" dirty="0"/>
              <a:t>style</a:t>
            </a:r>
            <a:r>
              <a:rPr lang="zh-TW" altLang="en-US" dirty="0"/>
              <a:t>：與樣式相關的功能和更新</a:t>
            </a:r>
          </a:p>
          <a:p>
            <a:r>
              <a:rPr lang="zh-TW" altLang="en-US" dirty="0"/>
              <a:t>        </a:t>
            </a:r>
            <a:r>
              <a:rPr lang="en-US" altLang="zh-TW" dirty="0"/>
              <a:t>refactor</a:t>
            </a:r>
            <a:r>
              <a:rPr lang="zh-TW" altLang="en-US" dirty="0"/>
              <a:t>：重構</a:t>
            </a:r>
            <a:r>
              <a:rPr lang="en-US" altLang="zh-TW" dirty="0" err="1"/>
              <a:t>CodeBase</a:t>
            </a:r>
            <a:r>
              <a:rPr lang="zh-TW" altLang="en-US" dirty="0"/>
              <a:t>的特定部分</a:t>
            </a:r>
          </a:p>
          <a:p>
            <a:r>
              <a:rPr lang="zh-TW" altLang="en-US" dirty="0"/>
              <a:t>        </a:t>
            </a:r>
            <a:r>
              <a:rPr lang="en-US" altLang="zh-TW" dirty="0"/>
              <a:t>test</a:t>
            </a:r>
            <a:r>
              <a:rPr lang="zh-TW" altLang="en-US" dirty="0"/>
              <a:t>：與測試有關的一切</a:t>
            </a:r>
          </a:p>
          <a:p>
            <a:r>
              <a:rPr lang="zh-TW" altLang="en-US" dirty="0"/>
              <a:t>        </a:t>
            </a:r>
            <a:r>
              <a:rPr lang="en-US" altLang="zh-TW" dirty="0"/>
              <a:t>docs</a:t>
            </a:r>
            <a:r>
              <a:rPr lang="zh-TW" altLang="en-US" dirty="0"/>
              <a:t>：與文檔相關的一切</a:t>
            </a:r>
          </a:p>
          <a:p>
            <a:r>
              <a:rPr lang="zh-TW" altLang="en-US" dirty="0"/>
              <a:t>        </a:t>
            </a:r>
            <a:r>
              <a:rPr lang="en-US" altLang="zh-TW" dirty="0"/>
              <a:t>chore</a:t>
            </a:r>
            <a:r>
              <a:rPr lang="zh-TW" altLang="en-US" dirty="0"/>
              <a:t>：正常的代碼維護。</a:t>
            </a:r>
            <a:r>
              <a:rPr lang="en-US" altLang="zh-TW" dirty="0"/>
              <a:t>[</a:t>
            </a:r>
            <a:r>
              <a:rPr lang="zh-TW" altLang="en-US" dirty="0"/>
              <a:t>您還可以使用</a:t>
            </a:r>
            <a:r>
              <a:rPr lang="en-US" altLang="zh-TW" dirty="0"/>
              <a:t>EMOJI</a:t>
            </a:r>
            <a:r>
              <a:rPr lang="zh-TW" altLang="en-US" dirty="0"/>
              <a:t>表示提交類型</a:t>
            </a:r>
            <a:r>
              <a:rPr lang="en-US" altLang="zh-TW" dirty="0"/>
              <a:t>]</a:t>
            </a:r>
          </a:p>
          <a:p>
            <a:r>
              <a:rPr lang="zh-TW" altLang="en-US" dirty="0"/>
              <a:t>用空行將標題與內文分開</a:t>
            </a:r>
          </a:p>
          <a:p>
            <a:r>
              <a:rPr lang="zh-TW" altLang="en-US" dirty="0"/>
              <a:t>您的 </a:t>
            </a:r>
            <a:r>
              <a:rPr lang="en-US" altLang="zh-TW" dirty="0"/>
              <a:t>commit message </a:t>
            </a:r>
            <a:r>
              <a:rPr lang="zh-TW" altLang="en-US" dirty="0"/>
              <a:t>不應包含任何空格錯誤</a:t>
            </a:r>
          </a:p>
          <a:p>
            <a:r>
              <a:rPr lang="zh-TW" altLang="en-US" dirty="0"/>
              <a:t>刪除不必要的標點符號</a:t>
            </a:r>
          </a:p>
          <a:p>
            <a:r>
              <a:rPr lang="zh-TW" altLang="en-US" dirty="0"/>
              <a:t>不要用逗號結束標題</a:t>
            </a:r>
          </a:p>
          <a:p>
            <a:r>
              <a:rPr lang="zh-TW" altLang="en-US" dirty="0"/>
              <a:t>善用標題和每個段落</a:t>
            </a:r>
          </a:p>
          <a:p>
            <a:r>
              <a:rPr lang="zh-TW" altLang="en-US" dirty="0"/>
              <a:t>標題用祈使句</a:t>
            </a:r>
            <a:endParaRPr lang="en-US" altLang="zh-TW" dirty="0"/>
          </a:p>
          <a:p>
            <a:r>
              <a:rPr lang="zh-TW" altLang="en-US" dirty="0"/>
              <a:t>在內文說明做了什麼改動及為什麼要這樣做</a:t>
            </a:r>
          </a:p>
          <a:p>
            <a:r>
              <a:rPr lang="zh-TW" altLang="en-US" dirty="0"/>
              <a:t>不要假設 </a:t>
            </a:r>
            <a:r>
              <a:rPr lang="en-US" altLang="zh-TW" dirty="0"/>
              <a:t>reviewer </a:t>
            </a:r>
            <a:r>
              <a:rPr lang="zh-TW" altLang="en-US" dirty="0"/>
              <a:t>了解原始問題是什麼，請確保您有描述清楚</a:t>
            </a:r>
          </a:p>
          <a:p>
            <a:r>
              <a:rPr lang="zh-TW" altLang="en-US" dirty="0"/>
              <a:t>不要以為你的代碼是不言自明的</a:t>
            </a:r>
          </a:p>
          <a:p>
            <a:r>
              <a:rPr lang="zh-TW" altLang="en-US" dirty="0"/>
              <a:t>按照您的團隊定義的 </a:t>
            </a:r>
            <a:r>
              <a:rPr lang="en-US" altLang="zh-TW" dirty="0"/>
              <a:t>commit </a:t>
            </a:r>
            <a:r>
              <a:rPr lang="zh-TW" altLang="en-US" dirty="0"/>
              <a:t>規則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343DB-1528-406B-8428-449895A02A0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7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7898192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343DB-1528-406B-8428-449895A02A0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98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16BE7A-1C53-4148-A36A-CC65C82C7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39A7E8-F725-452F-BD93-D00D02BF3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0ECB42-C49D-4B72-9E67-0D26CFFD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F30BAD-08DD-43F9-AAF3-BD631B76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26FC7C-8C31-48ED-A2FC-C21BBDAB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202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7ED54-6E53-4CFC-B1E9-8E28A35B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68B651C-C675-4D59-8237-9E44350CA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98FCB7-B4A9-463A-965A-CBC7A8ABA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77C79F-18D7-428F-8979-223232F8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80A59-5E38-42B3-8015-A6FDB17A6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44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2861052-C585-478F-A8B4-2BAEB3312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83CBE45-A93F-4BCF-A18B-55CDA6673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A74E30-FB4E-463F-AD5E-87A6283A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81D51D-6A27-4B1C-A958-42B8B5FE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9D97C6-DE74-48A6-9D00-325FF469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52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7904A-AFBC-4AC9-A063-237F8ADF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10518-4C3A-4F60-9EC9-811F95366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DD3670-589E-4E60-8372-A44FEA20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4CEB8D-52E0-4FAD-B902-F1037B09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A4A3-6553-42D1-A578-DFD08C00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48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19AF1-C39D-450E-B47F-6E358C3C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129E82-73F0-4888-BB5D-E5FD0724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B3596C-8362-4E8D-A316-0E6FB894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5032ED-1ED7-4BEB-83AA-5A1077C0C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459E6A-F524-4E3E-9058-9C54484C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01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763A4-66D9-4D5E-8C06-66A5DB56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CB9B8-5CAD-4DB7-A131-2869F1F49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9ABD26-06F7-4BB8-AD0D-137E54A78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E9AC69-628C-4D1B-A93D-9C5B6167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2D13F65-95E1-4246-8CCC-2488F301F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628241-6903-4120-8543-D1A1C4ED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41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54BE8D-3BB6-40B7-9DB6-541992C0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183688-A1EB-4212-A46D-FC07A8AF5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FD7EF03-C6B2-4B13-80F2-F6D7F423F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9BA6B0-FAD1-4DC5-A432-666D17FB4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8DDD49-BE8A-4A9F-BE6B-817865527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A5C017-D352-4045-A89A-D34DEE4B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E072477-10DE-4D12-8F28-9EAC0349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18DB45A-D86F-43CC-AA05-F168217F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98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0E115-C75E-45C8-ADB8-091CA117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8785A4-23D6-4BC8-834A-E8CA6A12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D3A46AC-E96B-41A8-A2E3-75DA1EFD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210879-E868-4B3B-B369-00420C6A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7BF0387-B58C-4714-BD36-A5DF23915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62415A-B04A-40DE-8127-324C2D89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E8D81D-0220-4007-AF99-3A220DC5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026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EA01E3-3D34-405B-9A2E-7001B3D8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450FE-EC77-4AF2-86D1-C849C5DBC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0B849F-262F-4B98-9FAA-55AA1C7B6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9195AF-EE61-4F9A-B06C-4A3B1D84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B4CED0-57D5-4438-9251-565CE95A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883BCE-90D7-41C3-9C32-79A582A7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78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24D0C-A81D-4B18-A6BB-7F56229E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F722FB9-F14C-4665-85C4-6390B8A72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E01AD0F-4D7E-40FB-9068-131EF7305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9DA0213-765D-4C7A-9231-D36102B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BE83C03-A35C-4FBA-98C6-1C07E35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F18DED8-DB28-45D5-90C9-9266F4A6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2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C1D7104-0412-410B-A96D-6AC1A4FB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D450FC-4047-44E7-B67B-9D006530C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A59E1A-3105-4BE4-AEE9-1C86B78EA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87B64-72BA-4C38-9072-D255B103CFE6}" type="datetimeFigureOut">
              <a:rPr lang="zh-TW" altLang="en-US" smtClean="0"/>
              <a:t>2021/4/1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AEF543-82C2-4C40-94CE-115F4A531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805080-E475-4A2E-B13F-AE9613E5E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06F6E-0DE0-4BE1-B66C-F632DBB94B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94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gitignore.io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E40E5-DD4B-40CD-9A9B-056AD580B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789811-BDDB-4F83-9C10-177C8E367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yubin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8619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E71FC2-0DD4-4D4E-B564-FDD582FA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Three States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9989AF-2CCA-4B90-AB46-2209DDE15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會把你的檔案標記為三種主要的狀態：已修改（</a:t>
            </a:r>
            <a:r>
              <a:rPr lang="en-US" altLang="zh-TW" dirty="0"/>
              <a:t>modified</a:t>
            </a:r>
            <a:r>
              <a:rPr lang="zh-TW" altLang="en-US" dirty="0"/>
              <a:t>）、已預存（</a:t>
            </a:r>
            <a:r>
              <a:rPr lang="en-US" altLang="zh-TW" dirty="0"/>
              <a:t>staged</a:t>
            </a:r>
            <a:r>
              <a:rPr lang="zh-TW" altLang="en-US" dirty="0"/>
              <a:t>）、已提交（</a:t>
            </a:r>
            <a:r>
              <a:rPr lang="en-US" altLang="zh-TW" dirty="0"/>
              <a:t>committed</a:t>
            </a:r>
            <a:r>
              <a:rPr lang="zh-TW" altLang="en-US" dirty="0"/>
              <a:t>）、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己修改，代表這檔案已被修改但尚未提交到本地端資料庫。</a:t>
            </a:r>
          </a:p>
          <a:p>
            <a:r>
              <a:rPr lang="zh-TW" altLang="en-US" dirty="0"/>
              <a:t>已預存，代表這檔案將會被存到下次你提交的快照中。</a:t>
            </a:r>
          </a:p>
          <a:p>
            <a:r>
              <a:rPr lang="zh-TW" altLang="en-US" dirty="0"/>
              <a:t>已提交，代表這檔案己安全地存在你的本地端資料庫。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2454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A182F-C4F0-4375-8847-E2AD697F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sections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819F4B-4E44-44AB-8EBF-8FF20D243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Working Directory</a:t>
            </a:r>
            <a:br>
              <a:rPr lang="en-US" altLang="zh-TW" dirty="0"/>
            </a:br>
            <a:r>
              <a:rPr lang="zh-TW" altLang="en-US" dirty="0"/>
              <a:t>檔案已修改，但還沒準備被提交成為下個版本</a:t>
            </a:r>
            <a:endParaRPr lang="en-US" altLang="zh-TW" dirty="0"/>
          </a:p>
          <a:p>
            <a:r>
              <a:rPr lang="en-US" altLang="zh-TW" dirty="0"/>
              <a:t>Staging Area (Index)</a:t>
            </a:r>
            <a:br>
              <a:rPr lang="en-US" altLang="zh-TW" dirty="0"/>
            </a:br>
            <a:r>
              <a:rPr lang="zh-TW" altLang="en-US" dirty="0"/>
              <a:t>檔案已修改，準備被提交到下次的 </a:t>
            </a:r>
            <a:r>
              <a:rPr lang="en-US" altLang="zh-TW" dirty="0"/>
              <a:t>commit</a:t>
            </a:r>
          </a:p>
          <a:p>
            <a:r>
              <a:rPr lang="en-US" altLang="zh-TW" dirty="0"/>
              <a:t>.git directory (Repository)</a:t>
            </a:r>
            <a:br>
              <a:rPr lang="en-US" altLang="zh-TW" dirty="0"/>
            </a:br>
            <a:r>
              <a:rPr lang="zh-TW" altLang="en-US" dirty="0"/>
              <a:t>檔案已被提交且儲存為某個版本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6DF463-5DCA-4BCE-AEA4-5478A418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90" y="3553759"/>
            <a:ext cx="5800079" cy="31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1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D4012E3-4E9A-4FA9-AA06-953BFCCB8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88" y="3393260"/>
            <a:ext cx="8860424" cy="34647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F2A63AD-D9BE-4A9F-962C-195B2996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D61F9D-6BED-4AC8-9B07-F9DA624EE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基本 </a:t>
            </a:r>
            <a:r>
              <a:rPr lang="en-US" altLang="zh-TW" dirty="0"/>
              <a:t>Git </a:t>
            </a:r>
            <a:r>
              <a:rPr lang="zh-TW" altLang="en-US" dirty="0"/>
              <a:t>工作流程大致如下：</a:t>
            </a:r>
          </a:p>
          <a:p>
            <a:pPr lvl="1"/>
            <a:r>
              <a:rPr lang="zh-TW" altLang="en-US" dirty="0"/>
              <a:t>在工作目錄修改檔案</a:t>
            </a:r>
          </a:p>
          <a:p>
            <a:pPr lvl="1"/>
            <a:r>
              <a:rPr lang="zh-TW" altLang="en-US" dirty="0"/>
              <a:t>預存檔案，將檔案的快照新增到預存區</a:t>
            </a:r>
          </a:p>
          <a:p>
            <a:pPr lvl="1"/>
            <a:r>
              <a:rPr lang="zh-TW" altLang="en-US" dirty="0"/>
              <a:t>做提交的動作，這會讓存在預存區的檔案快照永久地儲存在 </a:t>
            </a:r>
            <a:r>
              <a:rPr lang="en-US" altLang="zh-TW" dirty="0"/>
              <a:t>Git </a:t>
            </a:r>
            <a:r>
              <a:rPr lang="zh-TW" altLang="en-US" dirty="0"/>
              <a:t>目錄中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07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F44D62-3D94-4A6D-91FD-1B134D7F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config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B4B1B6-80D2-4126-81FF-DB854C323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設定使用者姓名、</a:t>
            </a:r>
            <a:r>
              <a:rPr lang="en-US" altLang="zh-TW" dirty="0"/>
              <a:t>email</a:t>
            </a:r>
          </a:p>
          <a:p>
            <a:pPr lvl="1"/>
            <a:r>
              <a:rPr lang="zh-TW" altLang="en-US" dirty="0"/>
              <a:t>會寫入 </a:t>
            </a:r>
            <a:r>
              <a:rPr lang="en-US" altLang="zh-TW" dirty="0"/>
              <a:t>commit </a:t>
            </a:r>
            <a:r>
              <a:rPr lang="zh-TW" altLang="en-US" dirty="0"/>
              <a:t>資訊欄位中</a:t>
            </a:r>
            <a:endParaRPr lang="en-US" altLang="zh-TW" dirty="0"/>
          </a:p>
          <a:p>
            <a:pPr lvl="1"/>
            <a:r>
              <a:rPr lang="en-US" altLang="zh-TW" dirty="0"/>
              <a:t>git config --global user.name “</a:t>
            </a:r>
            <a:r>
              <a:rPr lang="en-US" altLang="zh-TW" dirty="0" err="1"/>
              <a:t>yubintw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git config --</a:t>
            </a:r>
            <a:r>
              <a:rPr lang="en-US" altLang="zh-TW" dirty="0" err="1"/>
              <a:t>glocal</a:t>
            </a:r>
            <a:r>
              <a:rPr lang="en-US" altLang="zh-TW" dirty="0"/>
              <a:t> </a:t>
            </a:r>
            <a:r>
              <a:rPr lang="en-US" altLang="zh-TW" dirty="0" err="1"/>
              <a:t>user.email</a:t>
            </a:r>
            <a:r>
              <a:rPr lang="en-US" altLang="zh-TW" dirty="0"/>
              <a:t> yubin.cs05g@nctu.edu.tw</a:t>
            </a:r>
          </a:p>
          <a:p>
            <a:r>
              <a:rPr lang="zh-TW" altLang="en-US" dirty="0"/>
              <a:t>設定預設的編輯器</a:t>
            </a:r>
            <a:endParaRPr lang="en-US" altLang="zh-TW" dirty="0"/>
          </a:p>
          <a:p>
            <a:pPr lvl="1"/>
            <a:r>
              <a:rPr lang="en-US" altLang="zh-TW" dirty="0"/>
              <a:t>git config --global </a:t>
            </a:r>
            <a:r>
              <a:rPr lang="en-US" altLang="zh-TW" dirty="0" err="1"/>
              <a:t>core.editor</a:t>
            </a:r>
            <a:r>
              <a:rPr lang="en-US" altLang="zh-TW" dirty="0"/>
              <a:t> vim</a:t>
            </a:r>
          </a:p>
          <a:p>
            <a:r>
              <a:rPr lang="zh-TW" altLang="en-US" dirty="0"/>
              <a:t>列出設定值</a:t>
            </a:r>
            <a:endParaRPr lang="en-US" altLang="zh-TW" dirty="0"/>
          </a:p>
          <a:p>
            <a:pPr lvl="1"/>
            <a:r>
              <a:rPr lang="en-US" altLang="zh-TW" dirty="0"/>
              <a:t>git config --list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433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E17E4A-4C00-4E98-9414-2A14C65E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Initialization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D5CF88-1324-4AAD-9829-4D15DC1CE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r>
              <a:rPr lang="en-US" altLang="zh-TW" dirty="0"/>
              <a:t> </a:t>
            </a:r>
            <a:r>
              <a:rPr lang="zh-TW" altLang="en-US" dirty="0"/>
              <a:t>在當前目錄下使用 </a:t>
            </a:r>
            <a:r>
              <a:rPr lang="en-US" altLang="zh-TW" dirty="0"/>
              <a:t>git</a:t>
            </a:r>
            <a:r>
              <a:rPr lang="zh-TW" altLang="en-US" dirty="0"/>
              <a:t> 來做版本控制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844AE5-BB85-4660-8FCB-51CF75DC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7047"/>
            <a:ext cx="6923469" cy="178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7DD0-192C-49DD-9141-E0F1CDD9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Recording Changes to the 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D80B0-0202-47C9-844F-AC93AD79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新增一個檔案</a:t>
            </a:r>
            <a:endParaRPr lang="en-US" altLang="zh-TW" dirty="0"/>
          </a:p>
          <a:p>
            <a:r>
              <a:rPr lang="zh-TW" altLang="en-US" dirty="0"/>
              <a:t>但 </a:t>
            </a:r>
            <a:r>
              <a:rPr lang="en-US" altLang="zh-TW" dirty="0"/>
              <a:t>git </a:t>
            </a:r>
            <a:r>
              <a:rPr lang="zh-TW" altLang="en-US" dirty="0"/>
              <a:t>不認識 </a:t>
            </a:r>
            <a:r>
              <a:rPr lang="en-US" altLang="zh-TW" dirty="0"/>
              <a:t>(untracked)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A271A2-52D2-482F-BE75-9B589B4D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0514"/>
            <a:ext cx="6368630" cy="24360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45CAB7-8944-42F3-924B-0D56B5A5E7C0}"/>
              </a:ext>
            </a:extLst>
          </p:cNvPr>
          <p:cNvSpPr/>
          <p:nvPr/>
        </p:nvSpPr>
        <p:spPr>
          <a:xfrm>
            <a:off x="719091" y="4332302"/>
            <a:ext cx="2290439" cy="639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125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939CD-2BA7-4ADF-B112-BD6B736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Recording Changes to the 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B2DD94-A18F-4AF5-8DA9-ADFEFCC2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add </a:t>
            </a:r>
            <a:r>
              <a:rPr lang="zh-TW" altLang="en-US" dirty="0"/>
              <a:t>將檔案存入 </a:t>
            </a:r>
            <a:r>
              <a:rPr lang="en-US" altLang="zh-TW" dirty="0"/>
              <a:t>staging area</a:t>
            </a:r>
          </a:p>
          <a:p>
            <a:r>
              <a:rPr lang="zh-TW" altLang="en-US" dirty="0"/>
              <a:t>該檔案變為 已預存</a:t>
            </a:r>
            <a:r>
              <a:rPr lang="en-US" altLang="zh-TW" dirty="0"/>
              <a:t>(staged)</a:t>
            </a:r>
            <a:r>
              <a:rPr lang="zh-TW" altLang="en-US" dirty="0"/>
              <a:t> 狀態，可以被提交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50314B-583F-4AF0-B2EC-7B6443FA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9289"/>
            <a:ext cx="6217012" cy="25283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B00802F-4210-49B4-94EF-F3A798B51192}"/>
              </a:ext>
            </a:extLst>
          </p:cNvPr>
          <p:cNvSpPr/>
          <p:nvPr/>
        </p:nvSpPr>
        <p:spPr>
          <a:xfrm>
            <a:off x="763480" y="4767309"/>
            <a:ext cx="2290439" cy="550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73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8110E-CF43-414B-9C28-C9917711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Recording Changes to the 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10039E-C977-437A-BFCA-B56AE4E30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git commit </a:t>
            </a:r>
            <a:r>
              <a:rPr lang="zh-TW" altLang="en-US" dirty="0"/>
              <a:t>新增一個 </a:t>
            </a:r>
            <a:r>
              <a:rPr lang="en-US" altLang="zh-TW" dirty="0"/>
              <a:t>commit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顯示文字編輯器，撰寫 </a:t>
            </a:r>
            <a:r>
              <a:rPr lang="en-US" altLang="zh-TW" dirty="0"/>
              <a:t>commit message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788675-0C68-4691-9082-0188F29F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61" y="2445798"/>
            <a:ext cx="7015027" cy="6258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88396CE-9A0D-4582-A0F3-44329F63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60" y="4278052"/>
            <a:ext cx="7015027" cy="2519084"/>
          </a:xfrm>
          <a:prstGeom prst="rect">
            <a:avLst/>
          </a:prstGeom>
        </p:spPr>
      </p:pic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BAC57E27-999C-462D-A094-BF2CCFE9C0FB}"/>
              </a:ext>
            </a:extLst>
          </p:cNvPr>
          <p:cNvSpPr/>
          <p:nvPr/>
        </p:nvSpPr>
        <p:spPr>
          <a:xfrm>
            <a:off x="1775533" y="3875711"/>
            <a:ext cx="1012055" cy="461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標題</a:t>
            </a:r>
          </a:p>
        </p:txBody>
      </p:sp>
      <p:sp>
        <p:nvSpPr>
          <p:cNvPr id="9" name="語音泡泡: 橢圓形 8">
            <a:extLst>
              <a:ext uri="{FF2B5EF4-FFF2-40B4-BE49-F238E27FC236}">
                <a16:creationId xmlns:a16="http://schemas.microsoft.com/office/drawing/2014/main" id="{2C368384-119D-4EA1-BAF4-D5CA4A843F44}"/>
              </a:ext>
            </a:extLst>
          </p:cNvPr>
          <p:cNvSpPr/>
          <p:nvPr/>
        </p:nvSpPr>
        <p:spPr>
          <a:xfrm>
            <a:off x="4994937" y="4143115"/>
            <a:ext cx="1012055" cy="461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內文</a:t>
            </a:r>
          </a:p>
        </p:txBody>
      </p:sp>
    </p:spTree>
    <p:extLst>
      <p:ext uri="{BB962C8B-B14F-4D97-AF65-F5344CB8AC3E}">
        <p14:creationId xmlns:p14="http://schemas.microsoft.com/office/powerpoint/2010/main" val="1843404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2C7F6-806E-4D8C-B869-2D74E4FB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Recording Changes to the 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E0813-4D93-43B2-A021-7E76AA735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commit message </a:t>
            </a:r>
            <a:r>
              <a:rPr lang="zh-TW" altLang="en-US" dirty="0"/>
              <a:t>儲存後，即完成一個版本的建立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log </a:t>
            </a:r>
            <a:r>
              <a:rPr lang="zh-TW" altLang="en-US" dirty="0"/>
              <a:t>查看 </a:t>
            </a:r>
            <a:r>
              <a:rPr lang="en-US" altLang="zh-TW" dirty="0"/>
              <a:t>git repo </a:t>
            </a:r>
            <a:r>
              <a:rPr lang="zh-TW" altLang="en-US" dirty="0"/>
              <a:t>中的 </a:t>
            </a:r>
            <a:r>
              <a:rPr lang="en-US" altLang="zh-TW" dirty="0"/>
              <a:t>commit</a:t>
            </a:r>
            <a:r>
              <a:rPr lang="zh-TW" altLang="en-US" dirty="0"/>
              <a:t> 訊息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3BCB83-A793-4F48-9480-D4528B0B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22" y="2310274"/>
            <a:ext cx="6331673" cy="275887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B98E826-2B85-46C5-9DC1-88BB9A01F588}"/>
              </a:ext>
            </a:extLst>
          </p:cNvPr>
          <p:cNvSpPr/>
          <p:nvPr/>
        </p:nvSpPr>
        <p:spPr>
          <a:xfrm>
            <a:off x="9462856" y="5546649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6740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1BA15-AFF7-4314-8172-8FCAF0B3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Modified status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F43852-A646-43F4-9D8C-418D7092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修改已被 </a:t>
            </a:r>
            <a:r>
              <a:rPr lang="en-US" altLang="zh-TW" dirty="0"/>
              <a:t>commit </a:t>
            </a:r>
            <a:r>
              <a:rPr lang="zh-TW" altLang="en-US" dirty="0"/>
              <a:t>的檔案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檔案狀態變為 </a:t>
            </a:r>
            <a:r>
              <a:rPr lang="en-US" altLang="zh-TW" dirty="0"/>
              <a:t>modified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965D05-2AA7-42D8-AA00-7976F1F0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7" y="2335241"/>
            <a:ext cx="62865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3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8F68E-3D28-468B-B249-35B959BD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E703979-6B8F-461A-8D74-B74DA56C1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32" y="85528"/>
            <a:ext cx="4768982" cy="6686944"/>
          </a:xfrm>
        </p:spPr>
      </p:pic>
    </p:spTree>
    <p:extLst>
      <p:ext uri="{BB962C8B-B14F-4D97-AF65-F5344CB8AC3E}">
        <p14:creationId xmlns:p14="http://schemas.microsoft.com/office/powerpoint/2010/main" val="733881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77AB4-C304-45E2-A7FF-2B62C360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Recording Changes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DC81C2-4509-4131-84B7-4A25321ED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將檔案移到 </a:t>
            </a:r>
            <a:r>
              <a:rPr lang="en-US" altLang="zh-TW" dirty="0"/>
              <a:t>staging area</a:t>
            </a:r>
            <a:r>
              <a:rPr lang="zh-TW" altLang="en-US" dirty="0"/>
              <a:t>，再 </a:t>
            </a:r>
            <a:r>
              <a:rPr lang="en-US" altLang="zh-TW" dirty="0"/>
              <a:t>commit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F02672-B6BD-4214-AABA-12E7D878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92" y="2288037"/>
            <a:ext cx="6672949" cy="4486275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46C0E764-7F41-4F05-B596-BC70F002C7D4}"/>
              </a:ext>
            </a:extLst>
          </p:cNvPr>
          <p:cNvSpPr/>
          <p:nvPr/>
        </p:nvSpPr>
        <p:spPr>
          <a:xfrm>
            <a:off x="9462856" y="5546649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753F17C-856A-483B-B89B-721D2B8F54A0}"/>
              </a:ext>
            </a:extLst>
          </p:cNvPr>
          <p:cNvSpPr/>
          <p:nvPr/>
        </p:nvSpPr>
        <p:spPr>
          <a:xfrm>
            <a:off x="9462856" y="4621477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E381DE5-77E5-4ED6-BA97-44AE4B3452D9}"/>
              </a:ext>
            </a:extLst>
          </p:cNvPr>
          <p:cNvCxnSpPr>
            <a:stCxn id="6" idx="4"/>
            <a:endCxn id="5" idx="0"/>
          </p:cNvCxnSpPr>
          <p:nvPr/>
        </p:nvCxnSpPr>
        <p:spPr>
          <a:xfrm>
            <a:off x="10168631" y="5251791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586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5D353-C909-4919-A7C5-FC5BDF7A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A67ECC-FF5B-41FE-AB11-183C0E81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能對專案歷史中比較特別的時間點貼標籤，來表示其重要性</a:t>
            </a:r>
            <a:endParaRPr lang="en-US" altLang="zh-TW" dirty="0"/>
          </a:p>
          <a:p>
            <a:r>
              <a:rPr lang="en-US" altLang="zh-TW" dirty="0"/>
              <a:t>tag</a:t>
            </a:r>
            <a:r>
              <a:rPr lang="zh-TW" altLang="en-US" dirty="0"/>
              <a:t> 記錄了</a:t>
            </a:r>
            <a:endParaRPr lang="en-US" altLang="zh-TW" dirty="0"/>
          </a:p>
          <a:p>
            <a:pPr lvl="1"/>
            <a:r>
              <a:rPr lang="en-US" altLang="zh-TW" dirty="0"/>
              <a:t>tagger</a:t>
            </a:r>
          </a:p>
          <a:p>
            <a:pPr lvl="1"/>
            <a:r>
              <a:rPr lang="en-US" altLang="zh-TW" dirty="0"/>
              <a:t>date</a:t>
            </a:r>
          </a:p>
          <a:p>
            <a:pPr lvl="1"/>
            <a:r>
              <a:rPr lang="en-US" altLang="zh-TW" dirty="0"/>
              <a:t>tag message</a:t>
            </a:r>
          </a:p>
          <a:p>
            <a:pPr lvl="1"/>
            <a:r>
              <a:rPr lang="en-US" altLang="zh-TW" dirty="0"/>
              <a:t>commit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7189D5-9C07-46DE-B493-C7EAD3FC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996" y="2833564"/>
            <a:ext cx="7009384" cy="3659311"/>
          </a:xfrm>
          <a:prstGeom prst="rect">
            <a:avLst/>
          </a:prstGeom>
        </p:spPr>
      </p:pic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2F754398-D2DE-4E1E-A648-DA9199B9A6EB}"/>
              </a:ext>
            </a:extLst>
          </p:cNvPr>
          <p:cNvSpPr/>
          <p:nvPr/>
        </p:nvSpPr>
        <p:spPr>
          <a:xfrm>
            <a:off x="5921404" y="2387092"/>
            <a:ext cx="2920755" cy="56980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新增標籤，並加上</a:t>
            </a:r>
            <a:r>
              <a:rPr lang="en-US" altLang="zh-TW" dirty="0"/>
              <a:t>tag message</a:t>
            </a:r>
            <a:endParaRPr lang="zh-TW" altLang="en-US" dirty="0"/>
          </a:p>
        </p:txBody>
      </p:sp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D7B6CA47-8E6F-4CB6-BD64-1E68A97DE31B}"/>
              </a:ext>
            </a:extLst>
          </p:cNvPr>
          <p:cNvSpPr/>
          <p:nvPr/>
        </p:nvSpPr>
        <p:spPr>
          <a:xfrm>
            <a:off x="4571999" y="3199041"/>
            <a:ext cx="1695636" cy="461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列出標籤</a:t>
            </a:r>
          </a:p>
        </p:txBody>
      </p:sp>
      <p:sp>
        <p:nvSpPr>
          <p:cNvPr id="7" name="語音泡泡: 橢圓形 6">
            <a:extLst>
              <a:ext uri="{FF2B5EF4-FFF2-40B4-BE49-F238E27FC236}">
                <a16:creationId xmlns:a16="http://schemas.microsoft.com/office/drawing/2014/main" id="{32B8412D-6BC8-40FC-BCFC-AC3E81B0E9A5}"/>
              </a:ext>
            </a:extLst>
          </p:cNvPr>
          <p:cNvSpPr/>
          <p:nvPr/>
        </p:nvSpPr>
        <p:spPr>
          <a:xfrm>
            <a:off x="4902691" y="3762593"/>
            <a:ext cx="2280082" cy="461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查看某個標籤</a:t>
            </a:r>
          </a:p>
        </p:txBody>
      </p:sp>
    </p:spTree>
    <p:extLst>
      <p:ext uri="{BB962C8B-B14F-4D97-AF65-F5344CB8AC3E}">
        <p14:creationId xmlns:p14="http://schemas.microsoft.com/office/powerpoint/2010/main" val="23355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E6C1B-2617-40C9-8C95-46490235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E59067-E561-4B9F-BACA-6294051F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使用分支意味著你可以從開發主線上分離開來，然後在不影響主線的情況下繼續工作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ECD574-CB0F-4CD0-A9EC-64AE8464D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97" y="2906755"/>
            <a:ext cx="5903806" cy="39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50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76B22-382D-489E-B198-5DFE46A65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and switch to a new branch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A9AD34-EA47-4496-A5F8-08A2A35EC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E4A6A7-03D8-451C-AD83-6D31B094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6435973" cy="3172503"/>
          </a:xfrm>
          <a:prstGeom prst="rect">
            <a:avLst/>
          </a:prstGeom>
        </p:spPr>
      </p:pic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1C1AB2D9-426C-4A01-A1C6-53D011705FA0}"/>
              </a:ext>
            </a:extLst>
          </p:cNvPr>
          <p:cNvSpPr/>
          <p:nvPr/>
        </p:nvSpPr>
        <p:spPr>
          <a:xfrm>
            <a:off x="2796464" y="1587514"/>
            <a:ext cx="1819923" cy="461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新增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9" name="語音泡泡: 橢圓形 8">
            <a:extLst>
              <a:ext uri="{FF2B5EF4-FFF2-40B4-BE49-F238E27FC236}">
                <a16:creationId xmlns:a16="http://schemas.microsoft.com/office/drawing/2014/main" id="{3F0226C5-E869-4F7C-A2F9-EE4DA85945AA}"/>
              </a:ext>
            </a:extLst>
          </p:cNvPr>
          <p:cNvSpPr/>
          <p:nvPr/>
        </p:nvSpPr>
        <p:spPr>
          <a:xfrm>
            <a:off x="1886502" y="2210792"/>
            <a:ext cx="1819923" cy="461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列出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10" name="語音泡泡: 橢圓形 9">
            <a:extLst>
              <a:ext uri="{FF2B5EF4-FFF2-40B4-BE49-F238E27FC236}">
                <a16:creationId xmlns:a16="http://schemas.microsoft.com/office/drawing/2014/main" id="{60C564B3-5DAF-436B-99E8-5262466AD3F2}"/>
              </a:ext>
            </a:extLst>
          </p:cNvPr>
          <p:cNvSpPr/>
          <p:nvPr/>
        </p:nvSpPr>
        <p:spPr>
          <a:xfrm>
            <a:off x="2895598" y="3066816"/>
            <a:ext cx="1819923" cy="461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切換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2980F37-FAD1-4C8D-B1FD-07644F0274E8}"/>
              </a:ext>
            </a:extLst>
          </p:cNvPr>
          <p:cNvSpPr/>
          <p:nvPr/>
        </p:nvSpPr>
        <p:spPr>
          <a:xfrm>
            <a:off x="8213647" y="6022724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F0971C6-7645-44D2-A640-D3D551DAE957}"/>
              </a:ext>
            </a:extLst>
          </p:cNvPr>
          <p:cNvSpPr/>
          <p:nvPr/>
        </p:nvSpPr>
        <p:spPr>
          <a:xfrm>
            <a:off x="8213647" y="5097552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5A6C8CD-F8A2-4416-8577-42C14DAE1E97}"/>
              </a:ext>
            </a:extLst>
          </p:cNvPr>
          <p:cNvCxnSpPr>
            <a:stCxn id="12" idx="4"/>
            <a:endCxn id="11" idx="0"/>
          </p:cNvCxnSpPr>
          <p:nvPr/>
        </p:nvCxnSpPr>
        <p:spPr>
          <a:xfrm>
            <a:off x="8919422" y="5727866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9CE3213-56C8-4BF6-B4A5-4D81C369BCAC}"/>
              </a:ext>
            </a:extLst>
          </p:cNvPr>
          <p:cNvSpPr/>
          <p:nvPr/>
        </p:nvSpPr>
        <p:spPr>
          <a:xfrm>
            <a:off x="6758448" y="5205978"/>
            <a:ext cx="1349407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72B1899-CDAD-4173-ABE1-AC2204E8840A}"/>
              </a:ext>
            </a:extLst>
          </p:cNvPr>
          <p:cNvSpPr/>
          <p:nvPr/>
        </p:nvSpPr>
        <p:spPr>
          <a:xfrm>
            <a:off x="9730989" y="5219329"/>
            <a:ext cx="1349407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feature/b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655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63BB6C-3066-492C-A3BC-AF1E03C0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git switch branch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AB056-7889-4025-B688-2E1673D99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利用名為 </a:t>
            </a:r>
            <a:r>
              <a:rPr lang="en-US" altLang="zh-TW" dirty="0"/>
              <a:t>HEAD</a:t>
            </a:r>
            <a:r>
              <a:rPr lang="zh-TW" altLang="en-US" dirty="0"/>
              <a:t> 的指標，紀錄目前的 </a:t>
            </a:r>
            <a:r>
              <a:rPr lang="en-US" altLang="zh-TW" dirty="0"/>
              <a:t>branch</a:t>
            </a:r>
          </a:p>
          <a:p>
            <a:r>
              <a:rPr lang="zh-TW" altLang="en-US" dirty="0"/>
              <a:t>切換 </a:t>
            </a:r>
            <a:r>
              <a:rPr lang="en-US" altLang="zh-TW" dirty="0"/>
              <a:t>branch</a:t>
            </a:r>
            <a:r>
              <a:rPr lang="zh-TW" altLang="en-US" dirty="0"/>
              <a:t> 僅僅是 </a:t>
            </a:r>
            <a:r>
              <a:rPr lang="en-US" altLang="zh-TW" dirty="0"/>
              <a:t>HEAD </a:t>
            </a:r>
            <a:r>
              <a:rPr lang="zh-TW" altLang="en-US" dirty="0"/>
              <a:t>指標的變更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6474DAC-2B2B-43D8-8C22-DB07139B920F}"/>
              </a:ext>
            </a:extLst>
          </p:cNvPr>
          <p:cNvSpPr/>
          <p:nvPr/>
        </p:nvSpPr>
        <p:spPr>
          <a:xfrm>
            <a:off x="3084781" y="4429834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68D01FF-5C97-4119-B3B8-1782CBB0C4BE}"/>
              </a:ext>
            </a:extLst>
          </p:cNvPr>
          <p:cNvSpPr/>
          <p:nvPr/>
        </p:nvSpPr>
        <p:spPr>
          <a:xfrm>
            <a:off x="3084781" y="3504662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65F6FB4-3E56-4149-AE89-CE64F4ACB21E}"/>
              </a:ext>
            </a:extLst>
          </p:cNvPr>
          <p:cNvCxnSpPr>
            <a:stCxn id="5" idx="4"/>
            <a:endCxn id="4" idx="0"/>
          </p:cNvCxnSpPr>
          <p:nvPr/>
        </p:nvCxnSpPr>
        <p:spPr>
          <a:xfrm>
            <a:off x="3790556" y="4134976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544F24D-F423-4DC3-8F3A-105F5E99A82F}"/>
              </a:ext>
            </a:extLst>
          </p:cNvPr>
          <p:cNvSpPr/>
          <p:nvPr/>
        </p:nvSpPr>
        <p:spPr>
          <a:xfrm>
            <a:off x="1629582" y="3613088"/>
            <a:ext cx="1349407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111E345-C4B3-4033-AAC4-CAFA026A3B36}"/>
              </a:ext>
            </a:extLst>
          </p:cNvPr>
          <p:cNvSpPr txBox="1"/>
          <p:nvPr/>
        </p:nvSpPr>
        <p:spPr>
          <a:xfrm>
            <a:off x="838200" y="3626439"/>
            <a:ext cx="773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F0"/>
                </a:solidFill>
              </a:rPr>
              <a:t>HEAD</a:t>
            </a:r>
            <a:endParaRPr lang="zh-TW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246B492-405A-42C2-A6C8-E1FB2925F493}"/>
              </a:ext>
            </a:extLst>
          </p:cNvPr>
          <p:cNvSpPr/>
          <p:nvPr/>
        </p:nvSpPr>
        <p:spPr>
          <a:xfrm>
            <a:off x="8124871" y="4429834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42248F3-5EFD-4B75-BC9A-574DF1B54CC6}"/>
              </a:ext>
            </a:extLst>
          </p:cNvPr>
          <p:cNvSpPr/>
          <p:nvPr/>
        </p:nvSpPr>
        <p:spPr>
          <a:xfrm>
            <a:off x="8124871" y="3504662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923D7746-8037-4E08-837C-B43D97A67AD8}"/>
              </a:ext>
            </a:extLst>
          </p:cNvPr>
          <p:cNvCxnSpPr>
            <a:stCxn id="11" idx="4"/>
            <a:endCxn id="10" idx="0"/>
          </p:cNvCxnSpPr>
          <p:nvPr/>
        </p:nvCxnSpPr>
        <p:spPr>
          <a:xfrm>
            <a:off x="8830646" y="4134976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1109483-F2EE-4F13-9351-547A283C2FA7}"/>
              </a:ext>
            </a:extLst>
          </p:cNvPr>
          <p:cNvSpPr/>
          <p:nvPr/>
        </p:nvSpPr>
        <p:spPr>
          <a:xfrm>
            <a:off x="6669672" y="3613088"/>
            <a:ext cx="1349407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E51708-F67B-42A4-BBFE-E29EE89952C6}"/>
              </a:ext>
            </a:extLst>
          </p:cNvPr>
          <p:cNvSpPr txBox="1"/>
          <p:nvPr/>
        </p:nvSpPr>
        <p:spPr>
          <a:xfrm>
            <a:off x="11097412" y="3619763"/>
            <a:ext cx="773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F0"/>
                </a:solidFill>
              </a:rPr>
              <a:t>HEAD</a:t>
            </a:r>
            <a:endParaRPr lang="zh-TW" altLang="en-US" sz="2000" dirty="0">
              <a:solidFill>
                <a:srgbClr val="00B0F0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7B7F1AD-8904-455D-90B4-A067CC233375}"/>
              </a:ext>
            </a:extLst>
          </p:cNvPr>
          <p:cNvSpPr/>
          <p:nvPr/>
        </p:nvSpPr>
        <p:spPr>
          <a:xfrm>
            <a:off x="9642213" y="3626439"/>
            <a:ext cx="1349407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feature/b</a:t>
            </a:r>
            <a:endParaRPr lang="zh-TW" altLang="en-US" dirty="0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136724A-2A09-4074-B1AF-B53F4EF2B455}"/>
              </a:ext>
            </a:extLst>
          </p:cNvPr>
          <p:cNvSpPr/>
          <p:nvPr/>
        </p:nvSpPr>
        <p:spPr>
          <a:xfrm>
            <a:off x="5126056" y="3577502"/>
            <a:ext cx="978408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EFCD3AC-AE26-4F95-B290-AAFCFE907BD0}"/>
              </a:ext>
            </a:extLst>
          </p:cNvPr>
          <p:cNvSpPr txBox="1"/>
          <p:nvPr/>
        </p:nvSpPr>
        <p:spPr>
          <a:xfrm>
            <a:off x="838200" y="6287155"/>
            <a:ext cx="226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branching is free in git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3769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F00B0-946C-465C-A2CD-6BF314FC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Move forward when a commit is made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1A6946-B096-41DF-A1AA-F82AD0DF1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當再次提交時，被 </a:t>
            </a:r>
            <a:r>
              <a:rPr lang="en-US" altLang="zh-TW" dirty="0"/>
              <a:t>HEAD </a:t>
            </a:r>
            <a:r>
              <a:rPr lang="zh-TW" altLang="en-US" dirty="0"/>
              <a:t>指向的分支會往前走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93B41B9-9FFA-40D8-8743-0C7506F6BF3F}"/>
              </a:ext>
            </a:extLst>
          </p:cNvPr>
          <p:cNvSpPr/>
          <p:nvPr/>
        </p:nvSpPr>
        <p:spPr>
          <a:xfrm>
            <a:off x="8027217" y="6177718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87694D8-967B-4227-BBE9-57FB14EF8662}"/>
              </a:ext>
            </a:extLst>
          </p:cNvPr>
          <p:cNvSpPr/>
          <p:nvPr/>
        </p:nvSpPr>
        <p:spPr>
          <a:xfrm>
            <a:off x="8027217" y="5252546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E24DCB8-28BA-4BC2-A718-66F0ABF3C8E4}"/>
              </a:ext>
            </a:extLst>
          </p:cNvPr>
          <p:cNvCxnSpPr>
            <a:stCxn id="6" idx="4"/>
            <a:endCxn id="5" idx="0"/>
          </p:cNvCxnSpPr>
          <p:nvPr/>
        </p:nvCxnSpPr>
        <p:spPr>
          <a:xfrm>
            <a:off x="8732992" y="5882860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F405BB4-07EF-4930-88B0-E90AD54D6EE5}"/>
              </a:ext>
            </a:extLst>
          </p:cNvPr>
          <p:cNvSpPr/>
          <p:nvPr/>
        </p:nvSpPr>
        <p:spPr>
          <a:xfrm>
            <a:off x="6572018" y="5360972"/>
            <a:ext cx="1349407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B7A91E2-CE14-43EB-87BB-D4DFBED0EB5F}"/>
              </a:ext>
            </a:extLst>
          </p:cNvPr>
          <p:cNvSpPr txBox="1"/>
          <p:nvPr/>
        </p:nvSpPr>
        <p:spPr>
          <a:xfrm>
            <a:off x="11353800" y="4454609"/>
            <a:ext cx="773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F0"/>
                </a:solidFill>
              </a:rPr>
              <a:t>HEAD</a:t>
            </a:r>
            <a:endParaRPr lang="zh-TW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C8507A0-5903-4A11-A66A-9702DA592667}"/>
              </a:ext>
            </a:extLst>
          </p:cNvPr>
          <p:cNvSpPr/>
          <p:nvPr/>
        </p:nvSpPr>
        <p:spPr>
          <a:xfrm>
            <a:off x="10004393" y="4441258"/>
            <a:ext cx="1349407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feature/b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44F5EED-95A6-412E-9C7E-22C64987BE4E}"/>
              </a:ext>
            </a:extLst>
          </p:cNvPr>
          <p:cNvSpPr/>
          <p:nvPr/>
        </p:nvSpPr>
        <p:spPr>
          <a:xfrm>
            <a:off x="8448237" y="4332832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ef7ce23</a:t>
            </a:r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9B133A7B-ECBF-4412-8C75-1A92459C38FA}"/>
              </a:ext>
            </a:extLst>
          </p:cNvPr>
          <p:cNvCxnSpPr>
            <a:cxnSpLocks/>
            <a:stCxn id="11" idx="4"/>
            <a:endCxn id="6" idx="0"/>
          </p:cNvCxnSpPr>
          <p:nvPr/>
        </p:nvCxnSpPr>
        <p:spPr>
          <a:xfrm flipH="1">
            <a:off x="8732992" y="4963146"/>
            <a:ext cx="421020" cy="289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DAE388ED-BB77-4129-BD58-944D27C97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48"/>
          <a:stretch/>
        </p:blipFill>
        <p:spPr>
          <a:xfrm>
            <a:off x="178051" y="3687188"/>
            <a:ext cx="6107339" cy="17725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7B118B8-75C3-40FD-BD57-B48C77C6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2" y="5379866"/>
            <a:ext cx="6099718" cy="10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6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F24899-E492-4D80-A3AF-EDBCB00A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Branching and Merging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E44F88-BC31-499D-8B80-97E33D01A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2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一個在現實生活中，有可能會用到的分支（</a:t>
            </a:r>
            <a:r>
              <a:rPr lang="en-US" altLang="zh-TW" dirty="0"/>
              <a:t>branch</a:t>
            </a:r>
            <a:r>
              <a:rPr lang="zh-TW" altLang="en-US" dirty="0"/>
              <a:t>）與合併（</a:t>
            </a:r>
            <a:r>
              <a:rPr lang="en-US" altLang="zh-TW" dirty="0"/>
              <a:t>merge</a:t>
            </a:r>
            <a:r>
              <a:rPr lang="zh-TW" altLang="en-US" dirty="0"/>
              <a:t>）工作流程的簡單範例， 你做了以下動作：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開發一個網站。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建立一個分支以實現一個新功能。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在這個分支上進行開發。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此時你接到一個電話</a:t>
            </a:r>
            <a:r>
              <a:rPr lang="zh-TW" altLang="en-US" dirty="0"/>
              <a:t>，有個很危急的問題需要緊急修正（</a:t>
            </a:r>
            <a:r>
              <a:rPr lang="en-US" altLang="zh-TW" dirty="0"/>
              <a:t>hotfix</a:t>
            </a:r>
            <a:r>
              <a:rPr lang="zh-TW" altLang="en-US" dirty="0"/>
              <a:t>）， 你可以按照下面的方式處理：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切換到發佈產品用的分支。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在同一個提交上建立一個新分支，在這個分支上修正問題。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通過測試後，切回發佈產品用的分支，將修正用的分支合併進來，然後再推送（</a:t>
            </a:r>
            <a:r>
              <a:rPr lang="en-US" altLang="zh-TW" dirty="0"/>
              <a:t>push</a:t>
            </a:r>
            <a:r>
              <a:rPr lang="zh-TW" altLang="en-US" dirty="0"/>
              <a:t>）出去以發佈產品。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切換到之前實現新需求的分支以繼續工作。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25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66C8F8-2C93-4205-9B3C-84ABF99C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Hotfix branch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875211-55F3-456B-9530-1B16EEBA9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切換到</a:t>
            </a:r>
            <a:r>
              <a:rPr lang="en-US" altLang="zh-TW" dirty="0"/>
              <a:t>master</a:t>
            </a:r>
            <a:endParaRPr lang="zh-TW" altLang="en-US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建立一個新分支，在這個分支上修正問題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692185-EF2C-4C3A-9927-2B1EB1B55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50"/>
          <a:stretch/>
        </p:blipFill>
        <p:spPr>
          <a:xfrm>
            <a:off x="411240" y="2876848"/>
            <a:ext cx="5676900" cy="19230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CED94ED-D279-4390-84CA-976A2B321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41" y="4799881"/>
            <a:ext cx="5676900" cy="8572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48E1BEC8-E60F-4775-9EF5-6DF5B2926D09}"/>
              </a:ext>
            </a:extLst>
          </p:cNvPr>
          <p:cNvSpPr/>
          <p:nvPr/>
        </p:nvSpPr>
        <p:spPr>
          <a:xfrm>
            <a:off x="8730378" y="6203082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0F3AE92-CFF9-4C71-BD90-CABDD160845E}"/>
              </a:ext>
            </a:extLst>
          </p:cNvPr>
          <p:cNvSpPr/>
          <p:nvPr/>
        </p:nvSpPr>
        <p:spPr>
          <a:xfrm>
            <a:off x="8730378" y="5277910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7338751-E591-4896-ABDE-DC8EA0333D14}"/>
              </a:ext>
            </a:extLst>
          </p:cNvPr>
          <p:cNvCxnSpPr>
            <a:stCxn id="7" idx="4"/>
            <a:endCxn id="6" idx="0"/>
          </p:cNvCxnSpPr>
          <p:nvPr/>
        </p:nvCxnSpPr>
        <p:spPr>
          <a:xfrm>
            <a:off x="9436153" y="5908224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769A096-5742-4CEC-82FD-285073D4FDC4}"/>
              </a:ext>
            </a:extLst>
          </p:cNvPr>
          <p:cNvSpPr/>
          <p:nvPr/>
        </p:nvSpPr>
        <p:spPr>
          <a:xfrm>
            <a:off x="7772503" y="5399033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68427BB-F788-4BF4-B67F-A3C01C9DA5EC}"/>
              </a:ext>
            </a:extLst>
          </p:cNvPr>
          <p:cNvSpPr/>
          <p:nvPr/>
        </p:nvSpPr>
        <p:spPr>
          <a:xfrm>
            <a:off x="9709643" y="4345137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ef7ce23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95AA8BC-D8AF-4767-8225-9A99E7D9181F}"/>
              </a:ext>
            </a:extLst>
          </p:cNvPr>
          <p:cNvCxnSpPr>
            <a:cxnSpLocks/>
            <a:stCxn id="12" idx="4"/>
            <a:endCxn id="7" idx="0"/>
          </p:cNvCxnSpPr>
          <p:nvPr/>
        </p:nvCxnSpPr>
        <p:spPr>
          <a:xfrm flipH="1">
            <a:off x="9436153" y="4975451"/>
            <a:ext cx="979265" cy="3024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6D599949-7F66-4DA7-9CEE-A007DE6AE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62" y="5630473"/>
            <a:ext cx="5695950" cy="914400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74E9E205-B8DB-4A0A-A9A9-836C24121F8A}"/>
              </a:ext>
            </a:extLst>
          </p:cNvPr>
          <p:cNvSpPr/>
          <p:nvPr/>
        </p:nvSpPr>
        <p:spPr>
          <a:xfrm>
            <a:off x="7898532" y="4345136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695edcc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78B7BDE-63BB-446F-9BC8-2EB51DD470E5}"/>
              </a:ext>
            </a:extLst>
          </p:cNvPr>
          <p:cNvSpPr/>
          <p:nvPr/>
        </p:nvSpPr>
        <p:spPr>
          <a:xfrm>
            <a:off x="10872476" y="4453562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feature/b</a:t>
            </a:r>
            <a:endParaRPr lang="zh-TW" altLang="en-US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B4A4055-E68E-4D21-A901-05F6B090ACBA}"/>
              </a:ext>
            </a:extLst>
          </p:cNvPr>
          <p:cNvCxnSpPr>
            <a:cxnSpLocks/>
            <a:stCxn id="15" idx="4"/>
            <a:endCxn id="7" idx="0"/>
          </p:cNvCxnSpPr>
          <p:nvPr/>
        </p:nvCxnSpPr>
        <p:spPr>
          <a:xfrm>
            <a:off x="8604307" y="4975450"/>
            <a:ext cx="831846" cy="3024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612A627-E319-4BD2-84DA-350521EDEEB1}"/>
              </a:ext>
            </a:extLst>
          </p:cNvPr>
          <p:cNvSpPr/>
          <p:nvPr/>
        </p:nvSpPr>
        <p:spPr>
          <a:xfrm>
            <a:off x="6539901" y="4453562"/>
            <a:ext cx="1642134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hotfix/bug001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B72A29-4500-41FF-8CE1-30C5DCDB8820}"/>
              </a:ext>
            </a:extLst>
          </p:cNvPr>
          <p:cNvSpPr txBox="1"/>
          <p:nvPr/>
        </p:nvSpPr>
        <p:spPr>
          <a:xfrm>
            <a:off x="6026966" y="4450813"/>
            <a:ext cx="773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F0"/>
                </a:solidFill>
              </a:rPr>
              <a:t>HEAD</a:t>
            </a:r>
            <a:endParaRPr lang="zh-TW" alt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342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8CCAD-A26D-450C-9498-F4EA0DCE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Hotfix branch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A84161-361C-4B9E-BAF7-BADB6699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確認沒問題後，合併回 </a:t>
            </a:r>
            <a:r>
              <a:rPr lang="en-US" altLang="zh-TW" dirty="0"/>
              <a:t>master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24F1BA-840C-4B8D-B4BB-50E2F77B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6" y="2891022"/>
            <a:ext cx="6373397" cy="2977118"/>
          </a:xfrm>
          <a:prstGeom prst="rect">
            <a:avLst/>
          </a:prstGeom>
        </p:spPr>
      </p:pic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18AAD511-E7F1-4FEF-95B0-099C3A1B6BE5}"/>
              </a:ext>
            </a:extLst>
          </p:cNvPr>
          <p:cNvSpPr/>
          <p:nvPr/>
        </p:nvSpPr>
        <p:spPr>
          <a:xfrm>
            <a:off x="1694124" y="2592690"/>
            <a:ext cx="1819923" cy="461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切回</a:t>
            </a:r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8C10AE2D-1826-4356-80BC-6FD1C8E30CBC}"/>
              </a:ext>
            </a:extLst>
          </p:cNvPr>
          <p:cNvSpPr/>
          <p:nvPr/>
        </p:nvSpPr>
        <p:spPr>
          <a:xfrm>
            <a:off x="1899791" y="3429000"/>
            <a:ext cx="3400179" cy="461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將該 </a:t>
            </a:r>
            <a:r>
              <a:rPr lang="en-US" altLang="zh-TW" dirty="0"/>
              <a:t>branch </a:t>
            </a:r>
            <a:r>
              <a:rPr lang="zh-TW" altLang="en-US" dirty="0"/>
              <a:t>合併進來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7C866CF-1DD4-4873-9764-69E55857477B}"/>
              </a:ext>
            </a:extLst>
          </p:cNvPr>
          <p:cNvSpPr/>
          <p:nvPr/>
        </p:nvSpPr>
        <p:spPr>
          <a:xfrm>
            <a:off x="8863333" y="6162998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2ECB8D4-6934-4225-87CD-A574C3EC53F0}"/>
              </a:ext>
            </a:extLst>
          </p:cNvPr>
          <p:cNvSpPr/>
          <p:nvPr/>
        </p:nvSpPr>
        <p:spPr>
          <a:xfrm>
            <a:off x="8863333" y="5237826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3660BA4-6326-48E8-87FF-0570840C2EF5}"/>
              </a:ext>
            </a:extLst>
          </p:cNvPr>
          <p:cNvCxnSpPr>
            <a:stCxn id="8" idx="4"/>
            <a:endCxn id="7" idx="0"/>
          </p:cNvCxnSpPr>
          <p:nvPr/>
        </p:nvCxnSpPr>
        <p:spPr>
          <a:xfrm>
            <a:off x="9569108" y="5868140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84EDE2A7-1334-4970-8E73-8A702BA346CD}"/>
              </a:ext>
            </a:extLst>
          </p:cNvPr>
          <p:cNvSpPr/>
          <p:nvPr/>
        </p:nvSpPr>
        <p:spPr>
          <a:xfrm>
            <a:off x="9842598" y="4305053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ef7ce23</a:t>
            </a:r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BFE22AD-2CA8-4AC7-B8BF-3EF8A4C76DB5}"/>
              </a:ext>
            </a:extLst>
          </p:cNvPr>
          <p:cNvCxnSpPr>
            <a:cxnSpLocks/>
            <a:stCxn id="11" idx="4"/>
            <a:endCxn id="8" idx="0"/>
          </p:cNvCxnSpPr>
          <p:nvPr/>
        </p:nvCxnSpPr>
        <p:spPr>
          <a:xfrm flipH="1">
            <a:off x="9569108" y="4935367"/>
            <a:ext cx="979265" cy="3024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60B00C32-1CAA-4A9F-B31D-6BFBDA1BBBB5}"/>
              </a:ext>
            </a:extLst>
          </p:cNvPr>
          <p:cNvSpPr/>
          <p:nvPr/>
        </p:nvSpPr>
        <p:spPr>
          <a:xfrm>
            <a:off x="8031487" y="4305052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695edcc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A4E7843-C5E2-48C3-9653-9DCF4FC0315F}"/>
              </a:ext>
            </a:extLst>
          </p:cNvPr>
          <p:cNvSpPr/>
          <p:nvPr/>
        </p:nvSpPr>
        <p:spPr>
          <a:xfrm>
            <a:off x="11005431" y="4413478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feature/b</a:t>
            </a:r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2446479-EC6C-463A-BC4E-D977EA10938C}"/>
              </a:ext>
            </a:extLst>
          </p:cNvPr>
          <p:cNvCxnSpPr>
            <a:cxnSpLocks/>
            <a:stCxn id="13" idx="4"/>
            <a:endCxn id="8" idx="0"/>
          </p:cNvCxnSpPr>
          <p:nvPr/>
        </p:nvCxnSpPr>
        <p:spPr>
          <a:xfrm>
            <a:off x="8737262" y="4935366"/>
            <a:ext cx="831846" cy="3024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2B453C4-00D1-4E36-A2FC-9CD6D1CD7B5C}"/>
              </a:ext>
            </a:extLst>
          </p:cNvPr>
          <p:cNvSpPr/>
          <p:nvPr/>
        </p:nvSpPr>
        <p:spPr>
          <a:xfrm>
            <a:off x="6689241" y="4237172"/>
            <a:ext cx="1642134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hotfix/bug001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AD28609-CC4A-4158-906D-06F0375B2284}"/>
              </a:ext>
            </a:extLst>
          </p:cNvPr>
          <p:cNvSpPr/>
          <p:nvPr/>
        </p:nvSpPr>
        <p:spPr>
          <a:xfrm>
            <a:off x="7211597" y="4673135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6118DE-F709-44F9-9C39-3797DBE95F27}"/>
              </a:ext>
            </a:extLst>
          </p:cNvPr>
          <p:cNvSpPr txBox="1"/>
          <p:nvPr/>
        </p:nvSpPr>
        <p:spPr>
          <a:xfrm>
            <a:off x="6734617" y="4473080"/>
            <a:ext cx="773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F0"/>
                </a:solidFill>
              </a:rPr>
              <a:t>HEAD</a:t>
            </a:r>
            <a:endParaRPr lang="zh-TW" alt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5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3B956-2618-437D-98D2-CFE2EA62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Divergent history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D86A61-428B-4FCD-BFB8-AAF359BA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切回開發的 </a:t>
            </a:r>
            <a:r>
              <a:rPr lang="en-US" altLang="zh-TW" dirty="0"/>
              <a:t>branch </a:t>
            </a:r>
            <a:r>
              <a:rPr lang="zh-TW" altLang="en-US" dirty="0"/>
              <a:t>繼續完成功能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log --graph </a:t>
            </a:r>
            <a:r>
              <a:rPr lang="zh-TW" altLang="en-US" dirty="0"/>
              <a:t>可畫出圖形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80F7BD-F333-4157-AA5A-CB4A4D1C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" y="2352814"/>
            <a:ext cx="6473197" cy="18019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A4F9A20-0502-4831-9708-25F147617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2" y="4930775"/>
            <a:ext cx="6032938" cy="15621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760E4D3-DC8B-4518-AC51-F5614AD7B131}"/>
              </a:ext>
            </a:extLst>
          </p:cNvPr>
          <p:cNvSpPr/>
          <p:nvPr/>
        </p:nvSpPr>
        <p:spPr>
          <a:xfrm>
            <a:off x="8863333" y="6162998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67947DC-ACF0-43A8-948C-90C220704C34}"/>
              </a:ext>
            </a:extLst>
          </p:cNvPr>
          <p:cNvSpPr/>
          <p:nvPr/>
        </p:nvSpPr>
        <p:spPr>
          <a:xfrm>
            <a:off x="8863333" y="5237826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1D9751D-8CB5-4E8D-9CAA-FC1DAEA1E64A}"/>
              </a:ext>
            </a:extLst>
          </p:cNvPr>
          <p:cNvCxnSpPr>
            <a:stCxn id="7" idx="4"/>
            <a:endCxn id="6" idx="0"/>
          </p:cNvCxnSpPr>
          <p:nvPr/>
        </p:nvCxnSpPr>
        <p:spPr>
          <a:xfrm>
            <a:off x="9569108" y="5868140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42AE5DAC-5271-456D-A290-0FBA6DCA8EB3}"/>
              </a:ext>
            </a:extLst>
          </p:cNvPr>
          <p:cNvSpPr/>
          <p:nvPr/>
        </p:nvSpPr>
        <p:spPr>
          <a:xfrm>
            <a:off x="9842598" y="4305053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ef7ce23</a:t>
            </a:r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A3B881-C04C-4C90-AA32-C82F99BF6614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 flipH="1">
            <a:off x="9569108" y="4935367"/>
            <a:ext cx="979265" cy="3024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28913D70-8633-4C13-AE71-32801C968638}"/>
              </a:ext>
            </a:extLst>
          </p:cNvPr>
          <p:cNvSpPr/>
          <p:nvPr/>
        </p:nvSpPr>
        <p:spPr>
          <a:xfrm>
            <a:off x="8031487" y="4305052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695edcc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B79EC9A-B6E7-4451-A9FD-7861C2614BB3}"/>
              </a:ext>
            </a:extLst>
          </p:cNvPr>
          <p:cNvCxnSpPr>
            <a:cxnSpLocks/>
            <a:stCxn id="11" idx="4"/>
            <a:endCxn id="7" idx="0"/>
          </p:cNvCxnSpPr>
          <p:nvPr/>
        </p:nvCxnSpPr>
        <p:spPr>
          <a:xfrm>
            <a:off x="8737262" y="4935366"/>
            <a:ext cx="831846" cy="3024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EEE6A85-CC31-441C-BC94-C9F7C54E7C03}"/>
              </a:ext>
            </a:extLst>
          </p:cNvPr>
          <p:cNvSpPr/>
          <p:nvPr/>
        </p:nvSpPr>
        <p:spPr>
          <a:xfrm>
            <a:off x="6689241" y="4237172"/>
            <a:ext cx="1642134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hotfix/bug001</a:t>
            </a:r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1EA0977-9FC0-469F-8FA6-477618D1F732}"/>
              </a:ext>
            </a:extLst>
          </p:cNvPr>
          <p:cNvSpPr/>
          <p:nvPr/>
        </p:nvSpPr>
        <p:spPr>
          <a:xfrm>
            <a:off x="7211597" y="4673135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8F4BEA8-C504-4579-853F-A9AE57BDF95C}"/>
              </a:ext>
            </a:extLst>
          </p:cNvPr>
          <p:cNvSpPr/>
          <p:nvPr/>
        </p:nvSpPr>
        <p:spPr>
          <a:xfrm>
            <a:off x="9842598" y="3474341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2f1e583</a:t>
            </a:r>
            <a:endParaRPr lang="zh-TW" altLang="en-US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3809888-93D2-4EC6-94BA-914BC3B64B05}"/>
              </a:ext>
            </a:extLst>
          </p:cNvPr>
          <p:cNvCxnSpPr>
            <a:cxnSpLocks/>
            <a:stCxn id="17" idx="4"/>
            <a:endCxn id="9" idx="0"/>
          </p:cNvCxnSpPr>
          <p:nvPr/>
        </p:nvCxnSpPr>
        <p:spPr>
          <a:xfrm>
            <a:off x="10548373" y="4104655"/>
            <a:ext cx="0" cy="2003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EC9A8BC-FCC9-4E48-8610-5F2A1974EC26}"/>
              </a:ext>
            </a:extLst>
          </p:cNvPr>
          <p:cNvSpPr/>
          <p:nvPr/>
        </p:nvSpPr>
        <p:spPr>
          <a:xfrm>
            <a:off x="10995428" y="3575680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feature/b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CA2C486-AAB1-4663-A0A8-9543EC68479B}"/>
              </a:ext>
            </a:extLst>
          </p:cNvPr>
          <p:cNvSpPr txBox="1"/>
          <p:nvPr/>
        </p:nvSpPr>
        <p:spPr>
          <a:xfrm>
            <a:off x="11418583" y="3324956"/>
            <a:ext cx="773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F0"/>
                </a:solidFill>
              </a:rPr>
              <a:t>HEAD</a:t>
            </a:r>
            <a:endParaRPr lang="zh-TW" altLang="en-US" sz="2000" dirty="0">
              <a:solidFill>
                <a:srgbClr val="00B0F0"/>
              </a:solidFill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3BDE1575-609C-4F81-839A-CAFB56814D92}"/>
              </a:ext>
            </a:extLst>
          </p:cNvPr>
          <p:cNvSpPr/>
          <p:nvPr/>
        </p:nvSpPr>
        <p:spPr>
          <a:xfrm>
            <a:off x="79899" y="5459766"/>
            <a:ext cx="758301" cy="8521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075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55F3D-0DE4-4B71-B535-E6CE6D7F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Control System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43D25F-565F-4048-9CCF-75312BC91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7016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 err="1"/>
              <a:t>BitKeeper</a:t>
            </a:r>
            <a:endParaRPr lang="en-US" altLang="zh-TW" dirty="0"/>
          </a:p>
          <a:p>
            <a:r>
              <a:rPr lang="en-US" altLang="zh-TW" dirty="0"/>
              <a:t>CVS</a:t>
            </a:r>
            <a:r>
              <a:rPr lang="zh-TW" altLang="en-US" dirty="0"/>
              <a:t>（</a:t>
            </a:r>
            <a:r>
              <a:rPr lang="en-US" altLang="zh-TW" dirty="0"/>
              <a:t>Concurrent Versions System</a:t>
            </a:r>
            <a:r>
              <a:rPr lang="zh-TW" altLang="en-US" dirty="0"/>
              <a:t>）</a:t>
            </a:r>
          </a:p>
          <a:p>
            <a:r>
              <a:rPr lang="en-US" altLang="zh-TW" dirty="0" err="1"/>
              <a:t>Micorosoft</a:t>
            </a:r>
            <a:r>
              <a:rPr lang="en-US" altLang="zh-TW" dirty="0"/>
              <a:t> Visual SourceSafe/Team Foundation Server/Visual Studio Online</a:t>
            </a:r>
          </a:p>
          <a:p>
            <a:r>
              <a:rPr lang="en-US" altLang="zh-TW" dirty="0"/>
              <a:t>Perforce</a:t>
            </a:r>
          </a:p>
          <a:p>
            <a:r>
              <a:rPr lang="en-US" altLang="zh-TW" dirty="0"/>
              <a:t>Rational ClearCase</a:t>
            </a:r>
          </a:p>
          <a:p>
            <a:r>
              <a:rPr lang="en-US" altLang="zh-TW" dirty="0"/>
              <a:t>Serena </a:t>
            </a:r>
            <a:r>
              <a:rPr lang="en-US" altLang="zh-TW" dirty="0" err="1"/>
              <a:t>Dimention</a:t>
            </a:r>
            <a:endParaRPr lang="en-US" altLang="zh-TW" dirty="0"/>
          </a:p>
          <a:p>
            <a:r>
              <a:rPr lang="en-US" altLang="zh-TW" dirty="0"/>
              <a:t>Subversion</a:t>
            </a:r>
          </a:p>
          <a:p>
            <a:r>
              <a:rPr lang="en-US" altLang="zh-TW" dirty="0"/>
              <a:t>SVK</a:t>
            </a:r>
          </a:p>
          <a:p>
            <a:r>
              <a:rPr lang="en-US" altLang="zh-TW" dirty="0"/>
              <a:t>Monotone</a:t>
            </a:r>
          </a:p>
          <a:p>
            <a:r>
              <a:rPr lang="en-US" altLang="zh-TW" dirty="0"/>
              <a:t>GNU Bazaar</a:t>
            </a:r>
          </a:p>
          <a:p>
            <a:r>
              <a:rPr lang="en-US" altLang="zh-TW" dirty="0"/>
              <a:t>Mercurial</a:t>
            </a:r>
          </a:p>
          <a:p>
            <a:r>
              <a:rPr lang="en-US" altLang="zh-TW" dirty="0" err="1"/>
              <a:t>SourceGear</a:t>
            </a:r>
            <a:r>
              <a:rPr lang="en-US" altLang="zh-TW" dirty="0"/>
              <a:t> Vault</a:t>
            </a:r>
          </a:p>
          <a:p>
            <a:r>
              <a:rPr lang="en-US" altLang="zh-TW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1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CF013-FFC8-4E53-9C80-A66F0E95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Merge to master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61681F-F4D6-4772-8468-59A92C9BD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 </a:t>
            </a:r>
            <a:r>
              <a:rPr lang="en-US" altLang="zh-TW" dirty="0"/>
              <a:t>feature/b </a:t>
            </a:r>
            <a:r>
              <a:rPr lang="zh-TW" altLang="en-US" dirty="0"/>
              <a:t>開發完 要 </a:t>
            </a:r>
            <a:r>
              <a:rPr lang="en-US" altLang="zh-TW" dirty="0"/>
              <a:t>merge </a:t>
            </a:r>
            <a:r>
              <a:rPr lang="zh-TW" altLang="en-US" dirty="0"/>
              <a:t>回 </a:t>
            </a:r>
            <a:r>
              <a:rPr lang="en-US" altLang="zh-TW" dirty="0"/>
              <a:t>master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669979-3FE8-4473-9111-1442E2986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1" y="2522022"/>
            <a:ext cx="5958055" cy="3654941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BF5CB47C-E900-4A1B-A865-6C47A53C379B}"/>
              </a:ext>
            </a:extLst>
          </p:cNvPr>
          <p:cNvSpPr/>
          <p:nvPr/>
        </p:nvSpPr>
        <p:spPr>
          <a:xfrm>
            <a:off x="8863333" y="6162998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D51C9AD-66D3-4B3C-A55D-90A23218349C}"/>
              </a:ext>
            </a:extLst>
          </p:cNvPr>
          <p:cNvSpPr/>
          <p:nvPr/>
        </p:nvSpPr>
        <p:spPr>
          <a:xfrm>
            <a:off x="8863333" y="5237826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11729D-E320-4D58-9213-141D21520E2F}"/>
              </a:ext>
            </a:extLst>
          </p:cNvPr>
          <p:cNvCxnSpPr>
            <a:stCxn id="6" idx="4"/>
            <a:endCxn id="5" idx="0"/>
          </p:cNvCxnSpPr>
          <p:nvPr/>
        </p:nvCxnSpPr>
        <p:spPr>
          <a:xfrm>
            <a:off x="9569108" y="5868140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15E86EE1-047E-4924-AE8E-21CDBE12FA0D}"/>
              </a:ext>
            </a:extLst>
          </p:cNvPr>
          <p:cNvSpPr/>
          <p:nvPr/>
        </p:nvSpPr>
        <p:spPr>
          <a:xfrm>
            <a:off x="9842598" y="4305053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ef7ce23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28CBB62-30D8-4C9F-8177-2D89519A8FD0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 flipH="1">
            <a:off x="9569108" y="4935367"/>
            <a:ext cx="979265" cy="3024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547B310A-A940-47AA-8DA8-6B22E9F442CD}"/>
              </a:ext>
            </a:extLst>
          </p:cNvPr>
          <p:cNvSpPr/>
          <p:nvPr/>
        </p:nvSpPr>
        <p:spPr>
          <a:xfrm>
            <a:off x="8031487" y="4305052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695edcc</a:t>
            </a:r>
            <a:endParaRPr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CE1C56D-8367-4650-AF50-B944D0C14DEE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>
            <a:off x="8737262" y="4935366"/>
            <a:ext cx="831846" cy="3024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14C321E-D925-4645-8343-36702BF332DA}"/>
              </a:ext>
            </a:extLst>
          </p:cNvPr>
          <p:cNvSpPr/>
          <p:nvPr/>
        </p:nvSpPr>
        <p:spPr>
          <a:xfrm>
            <a:off x="6619807" y="4413479"/>
            <a:ext cx="1642134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hotfix/bug001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984E6F2-4E3C-4BB9-AE16-385DA0FC2A5A}"/>
              </a:ext>
            </a:extLst>
          </p:cNvPr>
          <p:cNvSpPr/>
          <p:nvPr/>
        </p:nvSpPr>
        <p:spPr>
          <a:xfrm>
            <a:off x="9842598" y="3474341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2f1e583</a:t>
            </a:r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8A83726-0487-48CA-9313-658D5252E1F4}"/>
              </a:ext>
            </a:extLst>
          </p:cNvPr>
          <p:cNvCxnSpPr>
            <a:cxnSpLocks/>
            <a:stCxn id="14" idx="4"/>
            <a:endCxn id="8" idx="0"/>
          </p:cNvCxnSpPr>
          <p:nvPr/>
        </p:nvCxnSpPr>
        <p:spPr>
          <a:xfrm>
            <a:off x="10548373" y="4104655"/>
            <a:ext cx="0" cy="2003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679B9BB-15FB-44E6-8ADF-2802AE4C1BA7}"/>
              </a:ext>
            </a:extLst>
          </p:cNvPr>
          <p:cNvSpPr/>
          <p:nvPr/>
        </p:nvSpPr>
        <p:spPr>
          <a:xfrm>
            <a:off x="10995428" y="3575680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feature/b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12CC01-D9C2-460E-A070-DF3072E7A7BE}"/>
              </a:ext>
            </a:extLst>
          </p:cNvPr>
          <p:cNvSpPr txBox="1"/>
          <p:nvPr/>
        </p:nvSpPr>
        <p:spPr>
          <a:xfrm>
            <a:off x="6419297" y="2441033"/>
            <a:ext cx="773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F0"/>
                </a:solidFill>
              </a:rPr>
              <a:t>HEAD</a:t>
            </a:r>
            <a:endParaRPr lang="zh-TW" altLang="en-US" sz="2000" dirty="0">
              <a:solidFill>
                <a:srgbClr val="00B0F0"/>
              </a:solidFill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867DC30-FBE9-4957-859A-63E3330108B5}"/>
              </a:ext>
            </a:extLst>
          </p:cNvPr>
          <p:cNvSpPr/>
          <p:nvPr/>
        </p:nvSpPr>
        <p:spPr>
          <a:xfrm>
            <a:off x="8043368" y="2305671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5e415b2</a:t>
            </a:r>
            <a:endParaRPr lang="zh-TW" alt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6E15DB6-AA3D-4BFA-9F09-0051FAAA853A}"/>
              </a:ext>
            </a:extLst>
          </p:cNvPr>
          <p:cNvCxnSpPr>
            <a:cxnSpLocks/>
            <a:stCxn id="18" idx="4"/>
            <a:endCxn id="10" idx="0"/>
          </p:cNvCxnSpPr>
          <p:nvPr/>
        </p:nvCxnSpPr>
        <p:spPr>
          <a:xfrm flipH="1">
            <a:off x="8737262" y="2935985"/>
            <a:ext cx="11881" cy="13690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FA8DB674-7BB8-4B2E-9895-07C6A713CA2C}"/>
              </a:ext>
            </a:extLst>
          </p:cNvPr>
          <p:cNvCxnSpPr>
            <a:cxnSpLocks/>
            <a:stCxn id="18" idx="4"/>
            <a:endCxn id="14" idx="0"/>
          </p:cNvCxnSpPr>
          <p:nvPr/>
        </p:nvCxnSpPr>
        <p:spPr>
          <a:xfrm>
            <a:off x="8749143" y="2935985"/>
            <a:ext cx="1799230" cy="5383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3F66F87-51BE-44F1-AC1D-5A5FA369A5B7}"/>
              </a:ext>
            </a:extLst>
          </p:cNvPr>
          <p:cNvSpPr/>
          <p:nvPr/>
        </p:nvSpPr>
        <p:spPr>
          <a:xfrm>
            <a:off x="7159147" y="2414097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27" name="語音泡泡: 橢圓形 26">
            <a:extLst>
              <a:ext uri="{FF2B5EF4-FFF2-40B4-BE49-F238E27FC236}">
                <a16:creationId xmlns:a16="http://schemas.microsoft.com/office/drawing/2014/main" id="{89B0437D-0FA3-4138-93CA-85D98A0095B4}"/>
              </a:ext>
            </a:extLst>
          </p:cNvPr>
          <p:cNvSpPr/>
          <p:nvPr/>
        </p:nvSpPr>
        <p:spPr>
          <a:xfrm>
            <a:off x="943759" y="2935985"/>
            <a:ext cx="4187534" cy="461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此時會進入新增</a:t>
            </a:r>
            <a:r>
              <a:rPr lang="en-US" altLang="zh-TW" dirty="0"/>
              <a:t>commit</a:t>
            </a:r>
            <a:r>
              <a:rPr lang="zh-TW" altLang="en-US" dirty="0"/>
              <a:t>畫面</a:t>
            </a:r>
          </a:p>
        </p:txBody>
      </p:sp>
      <p:sp>
        <p:nvSpPr>
          <p:cNvPr id="29" name="語音泡泡: 橢圓形 28">
            <a:extLst>
              <a:ext uri="{FF2B5EF4-FFF2-40B4-BE49-F238E27FC236}">
                <a16:creationId xmlns:a16="http://schemas.microsoft.com/office/drawing/2014/main" id="{B2AB119F-E348-4D3C-91FB-41F78CA25F14}"/>
              </a:ext>
            </a:extLst>
          </p:cNvPr>
          <p:cNvSpPr/>
          <p:nvPr/>
        </p:nvSpPr>
        <p:spPr>
          <a:xfrm>
            <a:off x="1587592" y="2267276"/>
            <a:ext cx="1819923" cy="461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切回</a:t>
            </a:r>
            <a:r>
              <a:rPr lang="en-US" altLang="zh-TW" dirty="0"/>
              <a:t>master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088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58B49-1628-4022-9963-1AC929B1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Merge Type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19C683-8B8E-4386-B397-E6F01FF1C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Fast-forward</a:t>
            </a:r>
          </a:p>
          <a:p>
            <a:r>
              <a:rPr lang="en-US" altLang="zh-TW" dirty="0"/>
              <a:t>Three-way Merge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019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4EAE-ECCB-4B6B-A125-9A67088E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Fast-forward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346509-DB25-4ED7-A72D-04B6313B3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快進（</a:t>
            </a:r>
            <a:r>
              <a:rPr lang="en-US" altLang="zh-TW" dirty="0"/>
              <a:t>fast-forward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如果想要合併的</a:t>
            </a:r>
            <a:r>
              <a:rPr lang="en-US" altLang="zh-TW" dirty="0"/>
              <a:t>commit</a:t>
            </a:r>
            <a:r>
              <a:rPr lang="zh-TW" altLang="en-US" dirty="0"/>
              <a:t>可以直接往回追溯到目前所在的</a:t>
            </a:r>
            <a:r>
              <a:rPr lang="en-US" altLang="zh-TW" dirty="0"/>
              <a:t>commit</a:t>
            </a:r>
            <a:r>
              <a:rPr lang="zh-TW" altLang="en-US" dirty="0"/>
              <a:t>，</a:t>
            </a:r>
            <a:r>
              <a:rPr lang="en-US" altLang="zh-TW" dirty="0"/>
              <a:t>Git </a:t>
            </a:r>
            <a:r>
              <a:rPr lang="zh-TW" altLang="en-US" dirty="0"/>
              <a:t>會因為沒有需要合併的工作而簡單地把指標向前推進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EAFDF52-4978-4669-8167-9DB911379375}"/>
              </a:ext>
            </a:extLst>
          </p:cNvPr>
          <p:cNvSpPr/>
          <p:nvPr/>
        </p:nvSpPr>
        <p:spPr>
          <a:xfrm>
            <a:off x="2710848" y="5930441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EBE7697-B923-4089-8FBB-404E9D3808DB}"/>
              </a:ext>
            </a:extLst>
          </p:cNvPr>
          <p:cNvSpPr/>
          <p:nvPr/>
        </p:nvSpPr>
        <p:spPr>
          <a:xfrm>
            <a:off x="2710848" y="5005269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92990BC-49F5-486A-9D0F-20E8A19585EA}"/>
              </a:ext>
            </a:extLst>
          </p:cNvPr>
          <p:cNvCxnSpPr>
            <a:stCxn id="5" idx="4"/>
            <a:endCxn id="4" idx="0"/>
          </p:cNvCxnSpPr>
          <p:nvPr/>
        </p:nvCxnSpPr>
        <p:spPr>
          <a:xfrm>
            <a:off x="3416623" y="5635583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8C9618-0785-4B76-BEC9-3F82FC483992}"/>
              </a:ext>
            </a:extLst>
          </p:cNvPr>
          <p:cNvSpPr/>
          <p:nvPr/>
        </p:nvSpPr>
        <p:spPr>
          <a:xfrm>
            <a:off x="1752973" y="5126392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B823ECC-D0E4-416B-B6B5-7D7D4C276295}"/>
              </a:ext>
            </a:extLst>
          </p:cNvPr>
          <p:cNvSpPr/>
          <p:nvPr/>
        </p:nvSpPr>
        <p:spPr>
          <a:xfrm>
            <a:off x="3690113" y="4072496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ef7ce23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194054D-8643-4516-A1B1-FDEEB13D2C87}"/>
              </a:ext>
            </a:extLst>
          </p:cNvPr>
          <p:cNvCxnSpPr>
            <a:cxnSpLocks/>
            <a:stCxn id="8" idx="4"/>
            <a:endCxn id="5" idx="0"/>
          </p:cNvCxnSpPr>
          <p:nvPr/>
        </p:nvCxnSpPr>
        <p:spPr>
          <a:xfrm flipH="1">
            <a:off x="3416623" y="4702810"/>
            <a:ext cx="979265" cy="3024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6F0F91BE-1890-4A98-937E-D6D695441E7F}"/>
              </a:ext>
            </a:extLst>
          </p:cNvPr>
          <p:cNvSpPr/>
          <p:nvPr/>
        </p:nvSpPr>
        <p:spPr>
          <a:xfrm>
            <a:off x="1879002" y="4072495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695edcc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091DE92-6565-41E3-883B-A9DE2838229D}"/>
              </a:ext>
            </a:extLst>
          </p:cNvPr>
          <p:cNvSpPr/>
          <p:nvPr/>
        </p:nvSpPr>
        <p:spPr>
          <a:xfrm>
            <a:off x="4852946" y="4180921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feature/b</a:t>
            </a:r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6358D33-2DA8-4BA2-B49D-D0C34D8382A3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>
            <a:off x="2584777" y="4702809"/>
            <a:ext cx="831846" cy="3024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FE91307-54E0-4B8F-A47E-E28A716B07A7}"/>
              </a:ext>
            </a:extLst>
          </p:cNvPr>
          <p:cNvSpPr/>
          <p:nvPr/>
        </p:nvSpPr>
        <p:spPr>
          <a:xfrm>
            <a:off x="520371" y="4180921"/>
            <a:ext cx="1642134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hotfix/bug001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0FA816-0638-41E8-8617-CD6CEC17D567}"/>
              </a:ext>
            </a:extLst>
          </p:cNvPr>
          <p:cNvSpPr txBox="1"/>
          <p:nvPr/>
        </p:nvSpPr>
        <p:spPr>
          <a:xfrm>
            <a:off x="7436" y="4178172"/>
            <a:ext cx="773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F0"/>
                </a:solidFill>
              </a:rPr>
              <a:t>HEAD</a:t>
            </a:r>
            <a:endParaRPr lang="zh-TW" altLang="en-US" sz="2000" dirty="0">
              <a:solidFill>
                <a:srgbClr val="00B0F0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B8EA99A-B4C9-48E0-B25C-A8398D86DCB5}"/>
              </a:ext>
            </a:extLst>
          </p:cNvPr>
          <p:cNvSpPr/>
          <p:nvPr/>
        </p:nvSpPr>
        <p:spPr>
          <a:xfrm>
            <a:off x="8891970" y="5930441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8B2F405-A1F8-4C66-B7AC-E21150D73F42}"/>
              </a:ext>
            </a:extLst>
          </p:cNvPr>
          <p:cNvSpPr/>
          <p:nvPr/>
        </p:nvSpPr>
        <p:spPr>
          <a:xfrm>
            <a:off x="8891970" y="5005269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9477C3A-6268-4A4F-85B7-C825B313710A}"/>
              </a:ext>
            </a:extLst>
          </p:cNvPr>
          <p:cNvCxnSpPr>
            <a:stCxn id="16" idx="4"/>
            <a:endCxn id="15" idx="0"/>
          </p:cNvCxnSpPr>
          <p:nvPr/>
        </p:nvCxnSpPr>
        <p:spPr>
          <a:xfrm>
            <a:off x="9597745" y="5635583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23F7EA84-19DC-4E3C-BA12-22ADA9E59DB1}"/>
              </a:ext>
            </a:extLst>
          </p:cNvPr>
          <p:cNvSpPr/>
          <p:nvPr/>
        </p:nvSpPr>
        <p:spPr>
          <a:xfrm>
            <a:off x="9871235" y="4072496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ef7ce23</a:t>
            </a:r>
            <a:endParaRPr lang="zh-TW" alt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ED8BABB-6B98-4A8F-9B00-A807B35B7397}"/>
              </a:ext>
            </a:extLst>
          </p:cNvPr>
          <p:cNvCxnSpPr>
            <a:cxnSpLocks/>
            <a:stCxn id="18" idx="4"/>
            <a:endCxn id="16" idx="0"/>
          </p:cNvCxnSpPr>
          <p:nvPr/>
        </p:nvCxnSpPr>
        <p:spPr>
          <a:xfrm flipH="1">
            <a:off x="9597745" y="4702810"/>
            <a:ext cx="979265" cy="3024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99E3471B-BC41-41EC-8B47-2C92BBA13522}"/>
              </a:ext>
            </a:extLst>
          </p:cNvPr>
          <p:cNvSpPr/>
          <p:nvPr/>
        </p:nvSpPr>
        <p:spPr>
          <a:xfrm>
            <a:off x="8060124" y="4072495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695edcc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5B72625-A8DB-488A-84D8-AD922F74AE2A}"/>
              </a:ext>
            </a:extLst>
          </p:cNvPr>
          <p:cNvSpPr/>
          <p:nvPr/>
        </p:nvSpPr>
        <p:spPr>
          <a:xfrm>
            <a:off x="11034068" y="4180921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feature/b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21A2320-9347-4647-BD58-46D1BAF3503C}"/>
              </a:ext>
            </a:extLst>
          </p:cNvPr>
          <p:cNvCxnSpPr>
            <a:cxnSpLocks/>
            <a:stCxn id="20" idx="4"/>
            <a:endCxn id="16" idx="0"/>
          </p:cNvCxnSpPr>
          <p:nvPr/>
        </p:nvCxnSpPr>
        <p:spPr>
          <a:xfrm>
            <a:off x="8765899" y="4702809"/>
            <a:ext cx="831846" cy="3024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08CFC9C-083E-4C42-839B-2B53C800D5D7}"/>
              </a:ext>
            </a:extLst>
          </p:cNvPr>
          <p:cNvSpPr/>
          <p:nvPr/>
        </p:nvSpPr>
        <p:spPr>
          <a:xfrm>
            <a:off x="6717878" y="4004615"/>
            <a:ext cx="1642134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hotfix/bug001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35A3978-74E9-4377-A1F7-36D105888B42}"/>
              </a:ext>
            </a:extLst>
          </p:cNvPr>
          <p:cNvSpPr/>
          <p:nvPr/>
        </p:nvSpPr>
        <p:spPr>
          <a:xfrm>
            <a:off x="7240234" y="4440578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2A702A-1DBA-4706-83E6-B8E76F68107D}"/>
              </a:ext>
            </a:extLst>
          </p:cNvPr>
          <p:cNvSpPr txBox="1"/>
          <p:nvPr/>
        </p:nvSpPr>
        <p:spPr>
          <a:xfrm>
            <a:off x="6763254" y="4240523"/>
            <a:ext cx="773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F0"/>
                </a:solidFill>
              </a:rPr>
              <a:t>HEAD</a:t>
            </a:r>
            <a:endParaRPr lang="zh-TW" altLang="en-US" sz="2000" dirty="0">
              <a:solidFill>
                <a:srgbClr val="00B0F0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9D7FDCE8-747C-44DE-BDB8-859E0B52D657}"/>
              </a:ext>
            </a:extLst>
          </p:cNvPr>
          <p:cNvSpPr/>
          <p:nvPr/>
        </p:nvSpPr>
        <p:spPr>
          <a:xfrm>
            <a:off x="5954944" y="5166482"/>
            <a:ext cx="978408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E90CCD-306F-48D9-8D82-7A8D5D84CC94}"/>
              </a:ext>
            </a:extLst>
          </p:cNvPr>
          <p:cNvSpPr txBox="1"/>
          <p:nvPr/>
        </p:nvSpPr>
        <p:spPr>
          <a:xfrm>
            <a:off x="5752719" y="5651114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Fast-forward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79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10FC7-88C7-4A1A-A25E-0097FE7D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Three-way Merge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61BEF9-8F4A-4EC7-9A4A-234862C56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目前所在的</a:t>
            </a:r>
            <a:r>
              <a:rPr lang="en-US" altLang="zh-TW" dirty="0"/>
              <a:t>commit</a:t>
            </a:r>
            <a:r>
              <a:rPr lang="zh-TW" altLang="en-US" dirty="0"/>
              <a:t>，不是被合併的分支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zh-TW" altLang="en-US" dirty="0"/>
              <a:t>會對三方合併的結果產生快照，</a:t>
            </a:r>
            <a:br>
              <a:rPr lang="en-US" altLang="zh-TW" dirty="0"/>
            </a:br>
            <a:r>
              <a:rPr lang="zh-TW" altLang="en-US" dirty="0"/>
              <a:t>自動建立新的</a:t>
            </a:r>
            <a:r>
              <a:rPr lang="en-US" altLang="zh-TW" dirty="0"/>
              <a:t>commit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D919B572-B600-4E59-B2B4-6855FB15AAE2}"/>
              </a:ext>
            </a:extLst>
          </p:cNvPr>
          <p:cNvSpPr/>
          <p:nvPr/>
        </p:nvSpPr>
        <p:spPr>
          <a:xfrm>
            <a:off x="2418144" y="6154121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875D2E1-3671-4219-A49E-B2BE760E9BDC}"/>
              </a:ext>
            </a:extLst>
          </p:cNvPr>
          <p:cNvSpPr/>
          <p:nvPr/>
        </p:nvSpPr>
        <p:spPr>
          <a:xfrm>
            <a:off x="2418144" y="5228949"/>
            <a:ext cx="1411550" cy="630314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1458F06-E1A6-4A91-9C8F-323DB7853220}"/>
              </a:ext>
            </a:extLst>
          </p:cNvPr>
          <p:cNvCxnSpPr>
            <a:stCxn id="5" idx="4"/>
            <a:endCxn id="4" idx="0"/>
          </p:cNvCxnSpPr>
          <p:nvPr/>
        </p:nvCxnSpPr>
        <p:spPr>
          <a:xfrm>
            <a:off x="3123919" y="5859263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7F403B8F-C11C-4002-A750-F6701D0B6072}"/>
              </a:ext>
            </a:extLst>
          </p:cNvPr>
          <p:cNvSpPr/>
          <p:nvPr/>
        </p:nvSpPr>
        <p:spPr>
          <a:xfrm>
            <a:off x="3397409" y="4296176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ef7ce23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8ECF5D1-6C64-4BB3-8FE4-D72B11E6880E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 flipH="1">
            <a:off x="3123919" y="4926490"/>
            <a:ext cx="979265" cy="3024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A6D3154F-B907-43B9-BFDB-F6F3FB736FD2}"/>
              </a:ext>
            </a:extLst>
          </p:cNvPr>
          <p:cNvSpPr/>
          <p:nvPr/>
        </p:nvSpPr>
        <p:spPr>
          <a:xfrm>
            <a:off x="1586298" y="4296175"/>
            <a:ext cx="1411550" cy="630314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695edcc</a:t>
            </a:r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E5457E4-298B-4D67-B704-71820C488810}"/>
              </a:ext>
            </a:extLst>
          </p:cNvPr>
          <p:cNvCxnSpPr>
            <a:cxnSpLocks/>
            <a:stCxn id="9" idx="4"/>
            <a:endCxn id="5" idx="0"/>
          </p:cNvCxnSpPr>
          <p:nvPr/>
        </p:nvCxnSpPr>
        <p:spPr>
          <a:xfrm>
            <a:off x="2292073" y="4926489"/>
            <a:ext cx="831846" cy="3024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C83207A-35D4-4667-A5CE-947D369E0765}"/>
              </a:ext>
            </a:extLst>
          </p:cNvPr>
          <p:cNvSpPr/>
          <p:nvPr/>
        </p:nvSpPr>
        <p:spPr>
          <a:xfrm>
            <a:off x="244052" y="4228295"/>
            <a:ext cx="1642134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hotfix/bug001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8FD300A-0168-4532-9E0F-848B123F1598}"/>
              </a:ext>
            </a:extLst>
          </p:cNvPr>
          <p:cNvSpPr/>
          <p:nvPr/>
        </p:nvSpPr>
        <p:spPr>
          <a:xfrm>
            <a:off x="766408" y="4664258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8F782C1-FDDB-4A9F-961B-50C35A9F1EF8}"/>
              </a:ext>
            </a:extLst>
          </p:cNvPr>
          <p:cNvSpPr/>
          <p:nvPr/>
        </p:nvSpPr>
        <p:spPr>
          <a:xfrm>
            <a:off x="3397409" y="3465464"/>
            <a:ext cx="1411550" cy="630314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2f1e583</a:t>
            </a:r>
            <a:endParaRPr lang="zh-TW" alt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E1E19DF-0EB1-4588-AD5C-69B38EEE0989}"/>
              </a:ext>
            </a:extLst>
          </p:cNvPr>
          <p:cNvCxnSpPr>
            <a:cxnSpLocks/>
            <a:stCxn id="13" idx="4"/>
            <a:endCxn id="7" idx="0"/>
          </p:cNvCxnSpPr>
          <p:nvPr/>
        </p:nvCxnSpPr>
        <p:spPr>
          <a:xfrm>
            <a:off x="4103184" y="4095778"/>
            <a:ext cx="0" cy="2003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7DB6FED-F03A-459E-842D-B117F7EDF2EB}"/>
              </a:ext>
            </a:extLst>
          </p:cNvPr>
          <p:cNvSpPr/>
          <p:nvPr/>
        </p:nvSpPr>
        <p:spPr>
          <a:xfrm>
            <a:off x="4550239" y="3566803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feature/b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5FAD488-4DFC-47BC-A532-FBA4C34B19BE}"/>
              </a:ext>
            </a:extLst>
          </p:cNvPr>
          <p:cNvSpPr txBox="1"/>
          <p:nvPr/>
        </p:nvSpPr>
        <p:spPr>
          <a:xfrm>
            <a:off x="289428" y="4452952"/>
            <a:ext cx="773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F0"/>
                </a:solidFill>
              </a:rPr>
              <a:t>HEAD</a:t>
            </a:r>
            <a:endParaRPr lang="zh-TW" altLang="en-US" sz="2000" dirty="0">
              <a:solidFill>
                <a:srgbClr val="00B0F0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36DC611-3707-4372-ACA9-27E3553D7BDD}"/>
              </a:ext>
            </a:extLst>
          </p:cNvPr>
          <p:cNvSpPr/>
          <p:nvPr/>
        </p:nvSpPr>
        <p:spPr>
          <a:xfrm>
            <a:off x="8863333" y="6162998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8198a7d</a:t>
            </a:r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73C90A0-929F-4855-AE08-9C7769E21058}"/>
              </a:ext>
            </a:extLst>
          </p:cNvPr>
          <p:cNvSpPr/>
          <p:nvPr/>
        </p:nvSpPr>
        <p:spPr>
          <a:xfrm>
            <a:off x="8863333" y="5237826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4fed463</a:t>
            </a:r>
            <a:endParaRPr lang="zh-TW" alt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70DA5C0-328A-4B64-A8B2-676B9435C7E7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9569108" y="5868140"/>
            <a:ext cx="0" cy="2948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481252E2-1EC2-4307-92AF-44EDE709E6A4}"/>
              </a:ext>
            </a:extLst>
          </p:cNvPr>
          <p:cNvSpPr/>
          <p:nvPr/>
        </p:nvSpPr>
        <p:spPr>
          <a:xfrm>
            <a:off x="9842598" y="4305053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ef7ce23</a:t>
            </a:r>
            <a:endParaRPr lang="zh-TW" altLang="en-US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F9C9A44-7FB0-4469-A581-1BD6D1E7EE30}"/>
              </a:ext>
            </a:extLst>
          </p:cNvPr>
          <p:cNvCxnSpPr>
            <a:cxnSpLocks/>
            <a:stCxn id="20" idx="4"/>
            <a:endCxn id="18" idx="0"/>
          </p:cNvCxnSpPr>
          <p:nvPr/>
        </p:nvCxnSpPr>
        <p:spPr>
          <a:xfrm flipH="1">
            <a:off x="9569108" y="4935367"/>
            <a:ext cx="979265" cy="3024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497E89ED-5A75-42A4-BA38-0072A75B5BE8}"/>
              </a:ext>
            </a:extLst>
          </p:cNvPr>
          <p:cNvSpPr/>
          <p:nvPr/>
        </p:nvSpPr>
        <p:spPr>
          <a:xfrm>
            <a:off x="8031487" y="4305052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695edcc</a:t>
            </a:r>
            <a:endParaRPr lang="zh-TW" altLang="en-US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B3AFAAF-FEE0-46B5-A831-5944FFF5B263}"/>
              </a:ext>
            </a:extLst>
          </p:cNvPr>
          <p:cNvCxnSpPr>
            <a:cxnSpLocks/>
            <a:stCxn id="22" idx="4"/>
            <a:endCxn id="18" idx="0"/>
          </p:cNvCxnSpPr>
          <p:nvPr/>
        </p:nvCxnSpPr>
        <p:spPr>
          <a:xfrm>
            <a:off x="8737262" y="4935366"/>
            <a:ext cx="831846" cy="3024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BCD4AF71-7445-4693-9C19-0E667A0C7F8A}"/>
              </a:ext>
            </a:extLst>
          </p:cNvPr>
          <p:cNvSpPr/>
          <p:nvPr/>
        </p:nvSpPr>
        <p:spPr>
          <a:xfrm>
            <a:off x="6619807" y="4413479"/>
            <a:ext cx="1642134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hotfix/bug001</a:t>
            </a:r>
            <a:endParaRPr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20F59EB-4BA1-4838-BA15-A05EB5E6F2A1}"/>
              </a:ext>
            </a:extLst>
          </p:cNvPr>
          <p:cNvSpPr/>
          <p:nvPr/>
        </p:nvSpPr>
        <p:spPr>
          <a:xfrm>
            <a:off x="9842598" y="3474341"/>
            <a:ext cx="1411550" cy="6303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2f1e583</a:t>
            </a:r>
            <a:endParaRPr lang="zh-TW" altLang="en-US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ACFC2FF-4D9E-4C5B-8E20-03FC601EE0DC}"/>
              </a:ext>
            </a:extLst>
          </p:cNvPr>
          <p:cNvCxnSpPr>
            <a:cxnSpLocks/>
            <a:stCxn id="25" idx="4"/>
            <a:endCxn id="20" idx="0"/>
          </p:cNvCxnSpPr>
          <p:nvPr/>
        </p:nvCxnSpPr>
        <p:spPr>
          <a:xfrm>
            <a:off x="10548373" y="4104655"/>
            <a:ext cx="0" cy="2003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FDC4AE16-3371-4D11-83A3-8481DF76D6B7}"/>
              </a:ext>
            </a:extLst>
          </p:cNvPr>
          <p:cNvSpPr/>
          <p:nvPr/>
        </p:nvSpPr>
        <p:spPr>
          <a:xfrm>
            <a:off x="10995428" y="3575680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feature/b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87A2659-22E4-467B-8906-8D72330E5FA1}"/>
              </a:ext>
            </a:extLst>
          </p:cNvPr>
          <p:cNvSpPr txBox="1"/>
          <p:nvPr/>
        </p:nvSpPr>
        <p:spPr>
          <a:xfrm>
            <a:off x="6419297" y="2441033"/>
            <a:ext cx="773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F0"/>
                </a:solidFill>
              </a:rPr>
              <a:t>HEAD</a:t>
            </a:r>
            <a:endParaRPr lang="zh-TW" altLang="en-US" sz="2000" dirty="0">
              <a:solidFill>
                <a:srgbClr val="00B0F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F97FA892-BC01-4072-8E21-F62053D41826}"/>
              </a:ext>
            </a:extLst>
          </p:cNvPr>
          <p:cNvSpPr/>
          <p:nvPr/>
        </p:nvSpPr>
        <p:spPr>
          <a:xfrm>
            <a:off x="8043368" y="2305671"/>
            <a:ext cx="1411550" cy="630314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5e415b2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9DA172F-6D44-4D30-AF59-F8EBFED65F8A}"/>
              </a:ext>
            </a:extLst>
          </p:cNvPr>
          <p:cNvCxnSpPr>
            <a:cxnSpLocks/>
            <a:stCxn id="29" idx="4"/>
            <a:endCxn id="22" idx="0"/>
          </p:cNvCxnSpPr>
          <p:nvPr/>
        </p:nvCxnSpPr>
        <p:spPr>
          <a:xfrm flipH="1">
            <a:off x="8737262" y="2935985"/>
            <a:ext cx="11881" cy="13690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3C41D39-8FDB-4F37-852F-4F2EDFC5F6EE}"/>
              </a:ext>
            </a:extLst>
          </p:cNvPr>
          <p:cNvCxnSpPr>
            <a:cxnSpLocks/>
            <a:stCxn id="29" idx="4"/>
            <a:endCxn id="25" idx="0"/>
          </p:cNvCxnSpPr>
          <p:nvPr/>
        </p:nvCxnSpPr>
        <p:spPr>
          <a:xfrm>
            <a:off x="8749143" y="2935985"/>
            <a:ext cx="1799230" cy="5383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0742DEB-CE6A-4F42-A095-ACCD63DBEC15}"/>
              </a:ext>
            </a:extLst>
          </p:cNvPr>
          <p:cNvSpPr/>
          <p:nvPr/>
        </p:nvSpPr>
        <p:spPr>
          <a:xfrm>
            <a:off x="7159147" y="2414097"/>
            <a:ext cx="1116673" cy="413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7527B4A9-D25C-44D7-A8BE-66600D263773}"/>
              </a:ext>
            </a:extLst>
          </p:cNvPr>
          <p:cNvSpPr/>
          <p:nvPr/>
        </p:nvSpPr>
        <p:spPr>
          <a:xfrm>
            <a:off x="5737480" y="4950230"/>
            <a:ext cx="978408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4324BCF-55A3-4672-AA44-8E67A8F861FE}"/>
              </a:ext>
            </a:extLst>
          </p:cNvPr>
          <p:cNvSpPr txBox="1"/>
          <p:nvPr/>
        </p:nvSpPr>
        <p:spPr>
          <a:xfrm>
            <a:off x="5370292" y="5396499"/>
            <a:ext cx="18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Three-way merge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7018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D48240-4929-4A02-859D-767EDFDB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Workflow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C0A633-0094-4C05-BD8A-D20785CC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Git Workflow is a recipe or recommendation for how to use Git to accomplish work in a consistent and productive manner.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195364-BA7A-4CF8-8BEB-BA653842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64" y="2661163"/>
            <a:ext cx="8788892" cy="41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5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45109-79E9-41AD-8838-97F56213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Write Good Commit Messages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2335F1-2FEC-4290-A64F-010780F7C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33"/>
            <a:ext cx="10515600" cy="5475767"/>
          </a:xfrm>
        </p:spPr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US" altLang="zh-TW" sz="2000" dirty="0"/>
              <a:t>Specify the type of commit: </a:t>
            </a:r>
          </a:p>
          <a:p>
            <a:pPr lvl="1">
              <a:lnSpc>
                <a:spcPts val="1500"/>
              </a:lnSpc>
            </a:pPr>
            <a:r>
              <a:rPr lang="en-US" altLang="zh-TW" sz="1800" dirty="0"/>
              <a:t>feat: The new feature you’re adding to a particular application</a:t>
            </a:r>
          </a:p>
          <a:p>
            <a:pPr lvl="1">
              <a:lnSpc>
                <a:spcPts val="1500"/>
              </a:lnSpc>
            </a:pPr>
            <a:r>
              <a:rPr lang="en-US" altLang="zh-TW" sz="1800" dirty="0"/>
              <a:t>fix: A bug fix</a:t>
            </a:r>
          </a:p>
          <a:p>
            <a:pPr lvl="1">
              <a:lnSpc>
                <a:spcPts val="1500"/>
              </a:lnSpc>
            </a:pPr>
            <a:r>
              <a:rPr lang="en-US" altLang="zh-TW" sz="1800" dirty="0"/>
              <a:t>style: Feature and updates related to styling</a:t>
            </a:r>
          </a:p>
          <a:p>
            <a:pPr lvl="1">
              <a:lnSpc>
                <a:spcPts val="1500"/>
              </a:lnSpc>
            </a:pPr>
            <a:r>
              <a:rPr lang="en-US" altLang="zh-TW" sz="1800" dirty="0"/>
              <a:t>refactor: Refactoring a specific section of the codebase</a:t>
            </a:r>
          </a:p>
          <a:p>
            <a:pPr lvl="1">
              <a:lnSpc>
                <a:spcPts val="1500"/>
              </a:lnSpc>
            </a:pPr>
            <a:r>
              <a:rPr lang="en-US" altLang="zh-TW" sz="1800" dirty="0"/>
              <a:t>test: Everything related to testing</a:t>
            </a:r>
          </a:p>
          <a:p>
            <a:pPr lvl="1">
              <a:lnSpc>
                <a:spcPts val="1500"/>
              </a:lnSpc>
            </a:pPr>
            <a:r>
              <a:rPr lang="en-US" altLang="zh-TW" sz="1800" dirty="0"/>
              <a:t>docs: Everything related to documentation</a:t>
            </a:r>
          </a:p>
          <a:p>
            <a:pPr lvl="1">
              <a:lnSpc>
                <a:spcPts val="1500"/>
              </a:lnSpc>
            </a:pPr>
            <a:r>
              <a:rPr lang="en-US" altLang="zh-TW" sz="1800" dirty="0"/>
              <a:t>chore: Regular code maintenance.[ You can also use emojis to represent commit types]</a:t>
            </a:r>
          </a:p>
          <a:p>
            <a:pPr>
              <a:lnSpc>
                <a:spcPts val="1500"/>
              </a:lnSpc>
            </a:pPr>
            <a:r>
              <a:rPr lang="en-US" altLang="zh-TW" sz="2000" dirty="0"/>
              <a:t>Separate the subject from the body with a blank line</a:t>
            </a:r>
          </a:p>
          <a:p>
            <a:pPr>
              <a:lnSpc>
                <a:spcPts val="1500"/>
              </a:lnSpc>
            </a:pPr>
            <a:r>
              <a:rPr lang="en-US" altLang="zh-TW" sz="2000" dirty="0"/>
              <a:t>Your commit message should not contain any whitespace errors</a:t>
            </a:r>
          </a:p>
          <a:p>
            <a:pPr>
              <a:lnSpc>
                <a:spcPts val="1500"/>
              </a:lnSpc>
            </a:pPr>
            <a:r>
              <a:rPr lang="en-US" altLang="zh-TW" sz="2000" dirty="0"/>
              <a:t>Remove unnecessary punctuation marks</a:t>
            </a:r>
          </a:p>
          <a:p>
            <a:pPr>
              <a:lnSpc>
                <a:spcPts val="1500"/>
              </a:lnSpc>
            </a:pPr>
            <a:r>
              <a:rPr lang="en-US" altLang="zh-TW" sz="2000" dirty="0"/>
              <a:t>Do not end the subject line with a period</a:t>
            </a:r>
          </a:p>
          <a:p>
            <a:pPr>
              <a:lnSpc>
                <a:spcPts val="1500"/>
              </a:lnSpc>
            </a:pPr>
            <a:r>
              <a:rPr lang="en-US" altLang="zh-TW" sz="2000" dirty="0"/>
              <a:t>Capitalize the subject line and each paragraph</a:t>
            </a:r>
          </a:p>
          <a:p>
            <a:pPr>
              <a:lnSpc>
                <a:spcPts val="1500"/>
              </a:lnSpc>
            </a:pPr>
            <a:r>
              <a:rPr lang="en-US" altLang="zh-TW" sz="2000" dirty="0"/>
              <a:t>Use the imperative mood in the subject line</a:t>
            </a:r>
          </a:p>
          <a:p>
            <a:pPr>
              <a:lnSpc>
                <a:spcPts val="1500"/>
              </a:lnSpc>
            </a:pPr>
            <a:r>
              <a:rPr lang="en-US" altLang="zh-TW" sz="2000" dirty="0"/>
              <a:t>Use the body to explain what changes you have made and why you made them.</a:t>
            </a:r>
          </a:p>
          <a:p>
            <a:pPr>
              <a:lnSpc>
                <a:spcPts val="1500"/>
              </a:lnSpc>
            </a:pPr>
            <a:r>
              <a:rPr lang="en-US" altLang="zh-TW" sz="2000" dirty="0"/>
              <a:t>Do not assume the reviewer understands what the original problem was, ensure you add it.</a:t>
            </a:r>
          </a:p>
          <a:p>
            <a:pPr>
              <a:lnSpc>
                <a:spcPts val="1500"/>
              </a:lnSpc>
            </a:pPr>
            <a:r>
              <a:rPr lang="en-US" altLang="zh-TW" sz="2000" dirty="0"/>
              <a:t>Do not think your code is self-explanatory</a:t>
            </a:r>
          </a:p>
          <a:p>
            <a:pPr>
              <a:lnSpc>
                <a:spcPts val="1500"/>
              </a:lnSpc>
            </a:pPr>
            <a:r>
              <a:rPr lang="en-US" altLang="zh-TW" sz="2000" dirty="0"/>
              <a:t>Follow the commit convention defined by your team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7441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7F401-019A-4A4D-A352-BB3B7126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.</a:t>
            </a:r>
            <a:r>
              <a:rPr lang="en-US" altLang="zh-TW" dirty="0" err="1"/>
              <a:t>gitignore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15AD11-DB21-40F2-9C4B-00FE64A53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/>
              <a:t>The purpose of </a:t>
            </a:r>
            <a:r>
              <a:rPr lang="en-US" altLang="zh-TW" dirty="0" err="1"/>
              <a:t>gitignore</a:t>
            </a:r>
            <a:r>
              <a:rPr lang="en-US" altLang="zh-TW" dirty="0"/>
              <a:t> files is to ensure that certain files not tracked by Git remain untracked.</a:t>
            </a:r>
          </a:p>
          <a:p>
            <a:endParaRPr lang="en-US" altLang="zh-TW" dirty="0"/>
          </a:p>
          <a:p>
            <a:r>
              <a:rPr lang="en-US" altLang="zh-TW" dirty="0"/>
              <a:t>dependency caches </a:t>
            </a:r>
          </a:p>
          <a:p>
            <a:pPr marL="457200" lvl="1" indent="0">
              <a:buNone/>
            </a:pPr>
            <a:r>
              <a:rPr lang="en-US" altLang="zh-TW" dirty="0"/>
              <a:t>/</a:t>
            </a:r>
            <a:r>
              <a:rPr lang="en-US" altLang="zh-TW" dirty="0" err="1"/>
              <a:t>node_modules</a:t>
            </a:r>
            <a:r>
              <a:rPr lang="en-US" altLang="zh-TW" dirty="0"/>
              <a:t> or /packages</a:t>
            </a:r>
          </a:p>
          <a:p>
            <a:r>
              <a:rPr lang="en-US" altLang="zh-TW" dirty="0"/>
              <a:t>compiled code </a:t>
            </a:r>
          </a:p>
          <a:p>
            <a:pPr marL="457200" lvl="1" indent="0">
              <a:buNone/>
            </a:pPr>
            <a:r>
              <a:rPr lang="en-US" altLang="zh-TW" dirty="0"/>
              <a:t>.o, .</a:t>
            </a:r>
            <a:r>
              <a:rPr lang="en-US" altLang="zh-TW" dirty="0" err="1"/>
              <a:t>pyc</a:t>
            </a:r>
            <a:r>
              <a:rPr lang="en-US" altLang="zh-TW" dirty="0"/>
              <a:t>, and .class files</a:t>
            </a:r>
          </a:p>
          <a:p>
            <a:r>
              <a:rPr lang="en-US" altLang="zh-TW" dirty="0"/>
              <a:t>build output directories </a:t>
            </a:r>
          </a:p>
          <a:p>
            <a:pPr marL="457200" lvl="1" indent="0">
              <a:buNone/>
            </a:pPr>
            <a:r>
              <a:rPr lang="en-US" altLang="zh-TW" dirty="0"/>
              <a:t>/bin, /out, or /target</a:t>
            </a:r>
          </a:p>
          <a:p>
            <a:r>
              <a:rPr lang="en-US" altLang="zh-TW" dirty="0"/>
              <a:t>files generated at runtime </a:t>
            </a:r>
          </a:p>
          <a:p>
            <a:pPr marL="457200" lvl="1" indent="0">
              <a:buNone/>
            </a:pPr>
            <a:r>
              <a:rPr lang="en-US" altLang="zh-TW" dirty="0"/>
              <a:t>.log, .lock, or .</a:t>
            </a:r>
            <a:r>
              <a:rPr lang="en-US" altLang="zh-TW" dirty="0" err="1"/>
              <a:t>tmp</a:t>
            </a:r>
            <a:endParaRPr lang="en-US" altLang="zh-TW" dirty="0"/>
          </a:p>
          <a:p>
            <a:r>
              <a:rPr lang="en-US" altLang="zh-TW" dirty="0"/>
              <a:t>hidden system files </a:t>
            </a:r>
          </a:p>
          <a:p>
            <a:pPr marL="457200" lvl="1" indent="0">
              <a:buNone/>
            </a:pPr>
            <a:r>
              <a:rPr lang="en-US" altLang="zh-TW" dirty="0"/>
              <a:t>.</a:t>
            </a:r>
            <a:r>
              <a:rPr lang="en-US" altLang="zh-TW" dirty="0" err="1"/>
              <a:t>DS_Store</a:t>
            </a:r>
            <a:r>
              <a:rPr lang="en-US" altLang="zh-TW" dirty="0"/>
              <a:t> or </a:t>
            </a:r>
            <a:r>
              <a:rPr lang="en-US" altLang="zh-TW" dirty="0" err="1"/>
              <a:t>Thumbs.db</a:t>
            </a:r>
            <a:endParaRPr lang="en-US" altLang="zh-TW" dirty="0"/>
          </a:p>
          <a:p>
            <a:r>
              <a:rPr lang="en-US" altLang="zh-TW" dirty="0"/>
              <a:t>personal IDE config files </a:t>
            </a:r>
          </a:p>
          <a:p>
            <a:pPr marL="457200" lvl="1" indent="0">
              <a:buNone/>
            </a:pPr>
            <a:r>
              <a:rPr lang="en-US" altLang="zh-TW" dirty="0"/>
              <a:t>.idea/workspace.xml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9EE882-4E01-4CDE-8B93-CFD7D738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050" y="2178203"/>
            <a:ext cx="6511023" cy="467979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161E33-EACF-4231-8B57-00A21FBB6AD2}"/>
              </a:ext>
            </a:extLst>
          </p:cNvPr>
          <p:cNvSpPr txBox="1"/>
          <p:nvPr/>
        </p:nvSpPr>
        <p:spPr>
          <a:xfrm>
            <a:off x="838200" y="6176963"/>
            <a:ext cx="125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gitignore.io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278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AEE38-EB19-4010-9CA1-396AA736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objects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F2886C-92FA-4210-8830-2AECC6847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blob</a:t>
            </a:r>
          </a:p>
          <a:p>
            <a:pPr marL="457200" lvl="1" indent="0">
              <a:buNone/>
            </a:pPr>
            <a:r>
              <a:rPr lang="zh-TW" altLang="en-US" dirty="0"/>
              <a:t>資料，儲存檔案的內容</a:t>
            </a:r>
            <a:endParaRPr lang="en-US" altLang="zh-TW" dirty="0"/>
          </a:p>
          <a:p>
            <a:r>
              <a:rPr lang="en-US" altLang="zh-TW" dirty="0"/>
              <a:t>tree</a:t>
            </a:r>
          </a:p>
          <a:p>
            <a:pPr marL="457200" lvl="1" indent="0">
              <a:buNone/>
            </a:pPr>
            <a:r>
              <a:rPr lang="zh-TW" altLang="en-US" dirty="0"/>
              <a:t>目錄結構，指向其他 </a:t>
            </a:r>
            <a:r>
              <a:rPr lang="en-US" altLang="zh-TW" dirty="0"/>
              <a:t>tree </a:t>
            </a:r>
            <a:r>
              <a:rPr lang="zh-TW" altLang="en-US" dirty="0"/>
              <a:t>或 </a:t>
            </a:r>
            <a:r>
              <a:rPr lang="en-US" altLang="zh-TW" dirty="0"/>
              <a:t>blob</a:t>
            </a:r>
          </a:p>
          <a:p>
            <a:r>
              <a:rPr lang="en-US" altLang="zh-TW" dirty="0"/>
              <a:t>commit</a:t>
            </a:r>
          </a:p>
          <a:p>
            <a:pPr marL="457200" lvl="1" indent="0">
              <a:buNone/>
            </a:pPr>
            <a:r>
              <a:rPr lang="zh-TW" altLang="en-US" dirty="0"/>
              <a:t>指向一個 </a:t>
            </a:r>
            <a:r>
              <a:rPr lang="en-US" altLang="zh-TW" dirty="0"/>
              <a:t>tree</a:t>
            </a:r>
            <a:r>
              <a:rPr lang="zh-TW" altLang="en-US" dirty="0"/>
              <a:t>，標記某一時間點專案的長相。也儲存了當下的時間、作者、訊息與 </a:t>
            </a:r>
            <a:r>
              <a:rPr lang="en-US" altLang="zh-TW" dirty="0"/>
              <a:t>parent</a:t>
            </a:r>
            <a:r>
              <a:rPr lang="zh-TW" altLang="en-US" dirty="0"/>
              <a:t> </a:t>
            </a:r>
            <a:r>
              <a:rPr lang="en-US" altLang="zh-TW" dirty="0"/>
              <a:t>commit</a:t>
            </a:r>
          </a:p>
          <a:p>
            <a:r>
              <a:rPr lang="en-US" altLang="zh-TW" dirty="0"/>
              <a:t>tag</a:t>
            </a:r>
          </a:p>
          <a:p>
            <a:pPr marL="457200" lvl="1" indent="0">
              <a:buNone/>
            </a:pPr>
            <a:r>
              <a:rPr lang="zh-TW" altLang="en-US" dirty="0"/>
              <a:t>用於標記特定的 </a:t>
            </a:r>
            <a:r>
              <a:rPr lang="en-US" altLang="zh-TW" dirty="0"/>
              <a:t>commit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7347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8C498-8E98-490E-846C-410CA573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commit object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98AF75-873D-435D-B7AC-30D6A1BB0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Show the raw data of HEAD commit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D38458-7AD1-4D73-A7EB-E1AF4178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9" y="2272006"/>
            <a:ext cx="7239289" cy="2313987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0FDBB42-8E16-49FB-9EC9-A03C590FB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46032"/>
              </p:ext>
            </p:extLst>
          </p:nvPr>
        </p:nvGraphicFramePr>
        <p:xfrm>
          <a:off x="7744431" y="4272915"/>
          <a:ext cx="4040028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20014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2020014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ded1b42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695edccc, 2f1e583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5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author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yubintw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90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committer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yubintw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705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Merge branch ‘feature/b’ into master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971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44523621-056F-4EB5-9C96-09935156906C}"/>
              </a:ext>
            </a:extLst>
          </p:cNvPr>
          <p:cNvSpPr txBox="1"/>
          <p:nvPr/>
        </p:nvSpPr>
        <p:spPr>
          <a:xfrm>
            <a:off x="9260941" y="3903583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5e415b2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376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2EEEE9-C993-41F4-AF63-04E342FB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 object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16115-2B15-4CCF-B033-308F9B406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Store files structure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4869D9-CE64-4133-8BA0-1B41153F2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7" y="2353209"/>
            <a:ext cx="8266293" cy="267085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F5557B3-682D-4AE8-9FB6-D56722D146B8}"/>
              </a:ext>
            </a:extLst>
          </p:cNvPr>
          <p:cNvSpPr txBox="1"/>
          <p:nvPr/>
        </p:nvSpPr>
        <p:spPr>
          <a:xfrm>
            <a:off x="9333715" y="487977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ded1b42</a:t>
            </a:r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70EC4B0-12F3-4430-BFA0-43A8A83DB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927853"/>
              </p:ext>
            </p:extLst>
          </p:nvPr>
        </p:nvGraphicFramePr>
        <p:xfrm>
          <a:off x="8613302" y="5249109"/>
          <a:ext cx="24574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2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1122937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  <a:gridCol w="704851">
                  <a:extLst>
                    <a:ext uri="{9D8B030D-6E8A-4147-A177-3AD203B41FA5}">
                      <a16:colId xmlns:a16="http://schemas.microsoft.com/office/drawing/2014/main" val="642288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tree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ed9b228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a.txt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5d9386e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b.txt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51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73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D302DB-00CF-4C4D-8E90-7691E350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History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1DEEF0-C13C-4021-8154-2B506C2D0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Linux kernel </a:t>
            </a:r>
            <a:r>
              <a:rPr lang="zh-TW" altLang="en-US" dirty="0"/>
              <a:t>在 </a:t>
            </a:r>
            <a:r>
              <a:rPr lang="en-US" altLang="zh-TW" dirty="0"/>
              <a:t>1991 </a:t>
            </a:r>
            <a:r>
              <a:rPr lang="zh-TW" altLang="en-US" dirty="0"/>
              <a:t>年到 </a:t>
            </a:r>
            <a:r>
              <a:rPr lang="en-US" altLang="zh-TW" dirty="0"/>
              <a:t>2002 </a:t>
            </a:r>
            <a:r>
              <a:rPr lang="zh-TW" altLang="en-US" dirty="0"/>
              <a:t>年間的維護工作，幾乎都是透過補丁和壓縮檔來完成的。</a:t>
            </a:r>
            <a:br>
              <a:rPr lang="zh-TW" altLang="en-US" dirty="0"/>
            </a:br>
            <a:r>
              <a:rPr lang="zh-TW" altLang="en-US" dirty="0"/>
              <a:t>在 </a:t>
            </a:r>
            <a:r>
              <a:rPr lang="en-US" altLang="zh-TW" dirty="0"/>
              <a:t>2002 </a:t>
            </a:r>
            <a:r>
              <a:rPr lang="zh-TW" altLang="en-US" dirty="0"/>
              <a:t>年時，</a:t>
            </a:r>
            <a:r>
              <a:rPr lang="en-US" altLang="zh-TW" dirty="0"/>
              <a:t>Linux kernel </a:t>
            </a:r>
            <a:r>
              <a:rPr lang="zh-TW" altLang="en-US" dirty="0"/>
              <a:t>開始採用名為 </a:t>
            </a:r>
            <a:r>
              <a:rPr lang="en-US" altLang="zh-TW" dirty="0" err="1"/>
              <a:t>BitKeeper</a:t>
            </a:r>
            <a:r>
              <a:rPr lang="en-US" altLang="zh-TW" dirty="0"/>
              <a:t> </a:t>
            </a:r>
            <a:r>
              <a:rPr lang="zh-TW" altLang="en-US" dirty="0"/>
              <a:t>的商業分散式版本控制系統。</a:t>
            </a:r>
          </a:p>
          <a:p>
            <a:r>
              <a:rPr lang="zh-TW" altLang="en-US" dirty="0"/>
              <a:t>在 </a:t>
            </a:r>
            <a:r>
              <a:rPr lang="en-US" altLang="zh-TW" dirty="0"/>
              <a:t>2005 </a:t>
            </a:r>
            <a:r>
              <a:rPr lang="zh-TW" altLang="en-US" dirty="0"/>
              <a:t>年時，開發 </a:t>
            </a:r>
            <a:r>
              <a:rPr lang="en-US" altLang="zh-TW" dirty="0"/>
              <a:t>Linux kernel </a:t>
            </a:r>
            <a:r>
              <a:rPr lang="zh-TW" altLang="en-US" dirty="0"/>
              <a:t>的社群與開發 </a:t>
            </a:r>
            <a:r>
              <a:rPr lang="en-US" altLang="zh-TW" dirty="0" err="1"/>
              <a:t>BitKeeper</a:t>
            </a:r>
            <a:r>
              <a:rPr lang="en-US" altLang="zh-TW" dirty="0"/>
              <a:t> </a:t>
            </a:r>
            <a:r>
              <a:rPr lang="zh-TW" altLang="en-US" dirty="0"/>
              <a:t>的商業公司的合作關係結束，也就無法再免費使用該工具。 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31F68C-212F-4A61-B361-1689D56EE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23" y="4365361"/>
            <a:ext cx="2949677" cy="24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A7B1B-1B97-4112-93A3-605B7110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blob object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15565-3B05-420D-B15F-6BE9D8F4D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blob object only store data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B518FD-6DA0-455E-884F-4966215A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6544"/>
            <a:ext cx="7352708" cy="2073132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FF0A1CB-16AD-4679-89FE-72D496032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493858"/>
              </p:ext>
            </p:extLst>
          </p:nvPr>
        </p:nvGraphicFramePr>
        <p:xfrm>
          <a:off x="8688796" y="3842194"/>
          <a:ext cx="3073402" cy="10174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6701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1536701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258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65172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no bug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75C0785-E6B5-4744-BDD3-6F4FD5725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27013"/>
              </p:ext>
            </p:extLst>
          </p:nvPr>
        </p:nvGraphicFramePr>
        <p:xfrm>
          <a:off x="8688796" y="5309383"/>
          <a:ext cx="3073402" cy="10174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6701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1536701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258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65172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dirty="0" err="1"/>
                        <a:t>bbb</a:t>
                      </a:r>
                      <a:endParaRPr lang="en-US" altLang="zh-TW" dirty="0"/>
                    </a:p>
                    <a:p>
                      <a:pPr algn="l"/>
                      <a:r>
                        <a:rPr lang="en-US" altLang="zh-TW" dirty="0"/>
                        <a:t>Finish b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2B651532-ED45-4C64-BE7E-BBB4268811A9}"/>
              </a:ext>
            </a:extLst>
          </p:cNvPr>
          <p:cNvSpPr txBox="1"/>
          <p:nvPr/>
        </p:nvSpPr>
        <p:spPr>
          <a:xfrm>
            <a:off x="9721993" y="350762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ed9b228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3E73F9-6AD2-459A-B0E7-7DDC3AC72169}"/>
              </a:ext>
            </a:extLst>
          </p:cNvPr>
          <p:cNvSpPr txBox="1"/>
          <p:nvPr/>
        </p:nvSpPr>
        <p:spPr>
          <a:xfrm>
            <a:off x="9721993" y="4992667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5d9386e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616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729EA-70E5-4AE1-99F1-9818A8F8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Relationship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124AE5-49B6-484A-AE4C-4BF286B0D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96D489D-6313-4F4B-A27F-E17D4A56D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07283"/>
              </p:ext>
            </p:extLst>
          </p:nvPr>
        </p:nvGraphicFramePr>
        <p:xfrm>
          <a:off x="1651138" y="2790917"/>
          <a:ext cx="4040028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20014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2020014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ded1b42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695edccc, 2f1e583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5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author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yubintw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90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committer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yubintw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705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Merge branch ‘feature/b’ into master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971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1A29A43-4125-4D25-8A83-C0D0FE0A4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382981"/>
              </p:ext>
            </p:extLst>
          </p:nvPr>
        </p:nvGraphicFramePr>
        <p:xfrm>
          <a:off x="6361009" y="3390371"/>
          <a:ext cx="24574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2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1122937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  <a:gridCol w="704851">
                  <a:extLst>
                    <a:ext uri="{9D8B030D-6E8A-4147-A177-3AD203B41FA5}">
                      <a16:colId xmlns:a16="http://schemas.microsoft.com/office/drawing/2014/main" val="642288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tree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ed9b228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a.txt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5d9386e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b.txt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5186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EC99421-46F2-43B2-90E3-108974B05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816827"/>
              </p:ext>
            </p:extLst>
          </p:nvPr>
        </p:nvGraphicFramePr>
        <p:xfrm>
          <a:off x="9758164" y="2790917"/>
          <a:ext cx="1595636" cy="10174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7818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258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65172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no bug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142C408-106E-4266-9CCC-4BB5C1A08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801050"/>
              </p:ext>
            </p:extLst>
          </p:nvPr>
        </p:nvGraphicFramePr>
        <p:xfrm>
          <a:off x="9758164" y="4094865"/>
          <a:ext cx="1595636" cy="10174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7818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258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65172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dirty="0" err="1"/>
                        <a:t>bbb</a:t>
                      </a:r>
                      <a:endParaRPr lang="en-US" altLang="zh-TW" dirty="0"/>
                    </a:p>
                    <a:p>
                      <a:pPr algn="l"/>
                      <a:r>
                        <a:rPr lang="en-US" altLang="zh-TW" dirty="0"/>
                        <a:t>Finish b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42E75D5C-2BF6-4014-A8A7-2A232237BCE9}"/>
              </a:ext>
            </a:extLst>
          </p:cNvPr>
          <p:cNvSpPr txBox="1"/>
          <p:nvPr/>
        </p:nvSpPr>
        <p:spPr>
          <a:xfrm>
            <a:off x="3167648" y="249378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5e415b2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3CA4D1-710D-447E-804D-CC468DDB4835}"/>
              </a:ext>
            </a:extLst>
          </p:cNvPr>
          <p:cNvSpPr txBox="1"/>
          <p:nvPr/>
        </p:nvSpPr>
        <p:spPr>
          <a:xfrm>
            <a:off x="10050074" y="246301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ed9b228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41BBFB-2E70-4AC3-83E3-26B576563729}"/>
              </a:ext>
            </a:extLst>
          </p:cNvPr>
          <p:cNvSpPr txBox="1"/>
          <p:nvPr/>
        </p:nvSpPr>
        <p:spPr>
          <a:xfrm>
            <a:off x="10054882" y="380839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5d9386e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2E4811-6E1F-41D8-B566-535740E67980}"/>
              </a:ext>
            </a:extLst>
          </p:cNvPr>
          <p:cNvSpPr txBox="1"/>
          <p:nvPr/>
        </p:nvSpPr>
        <p:spPr>
          <a:xfrm>
            <a:off x="7189499" y="309275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ded1b42</a:t>
            </a:r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43D0627-B9B1-427C-B43A-064A6AA247D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702780" y="4350249"/>
            <a:ext cx="1055384" cy="253357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76C902B-2BCC-4039-9AAF-B321597EF01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8723471" y="3299658"/>
            <a:ext cx="1034693" cy="675442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7580A4F-6DD9-4263-A17A-DBE984CE24D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593863" y="3390371"/>
            <a:ext cx="767146" cy="556260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414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B95A9E7A-A374-41F9-ACD1-D8776157C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338378"/>
              </p:ext>
            </p:extLst>
          </p:nvPr>
        </p:nvGraphicFramePr>
        <p:xfrm>
          <a:off x="6311110" y="3601104"/>
          <a:ext cx="24574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2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1122937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  <a:gridCol w="704851">
                  <a:extLst>
                    <a:ext uri="{9D8B030D-6E8A-4147-A177-3AD203B41FA5}">
                      <a16:colId xmlns:a16="http://schemas.microsoft.com/office/drawing/2014/main" val="642288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tree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ed9b228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a.txt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4F6CFA5C-636A-4896-9820-0EB8F7CF1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346081"/>
              </p:ext>
            </p:extLst>
          </p:nvPr>
        </p:nvGraphicFramePr>
        <p:xfrm>
          <a:off x="6311110" y="5553811"/>
          <a:ext cx="24574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2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1122937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  <a:gridCol w="704851">
                  <a:extLst>
                    <a:ext uri="{9D8B030D-6E8A-4147-A177-3AD203B41FA5}">
                      <a16:colId xmlns:a16="http://schemas.microsoft.com/office/drawing/2014/main" val="642288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tree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7898192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a.txt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9DCBD74E-4A35-412B-B7A3-E64772AAB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6217"/>
              </p:ext>
            </p:extLst>
          </p:nvPr>
        </p:nvGraphicFramePr>
        <p:xfrm>
          <a:off x="6311110" y="1675095"/>
          <a:ext cx="24574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2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1122937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  <a:gridCol w="704851">
                  <a:extLst>
                    <a:ext uri="{9D8B030D-6E8A-4147-A177-3AD203B41FA5}">
                      <a16:colId xmlns:a16="http://schemas.microsoft.com/office/drawing/2014/main" val="642288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tree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ed9b228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a.txt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5d9386e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b.txt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51863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63E729EA-70E5-4AE1-99F1-9818A8F8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Relationship Graph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96D489D-6313-4F4B-A27F-E17D4A56D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98833"/>
              </p:ext>
            </p:extLst>
          </p:nvPr>
        </p:nvGraphicFramePr>
        <p:xfrm>
          <a:off x="1460638" y="1500188"/>
          <a:ext cx="4040028" cy="147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20014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2020014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ded1b42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695edccc, 2f1e583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518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Merge branch ‘feature/b’ into master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971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EC99421-46F2-43B2-90E3-108974B05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648148"/>
              </p:ext>
            </p:extLst>
          </p:nvPr>
        </p:nvGraphicFramePr>
        <p:xfrm>
          <a:off x="9609221" y="991447"/>
          <a:ext cx="1595636" cy="10174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7818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258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65172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no bug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142C408-106E-4266-9CCC-4BB5C1A08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847074"/>
              </p:ext>
            </p:extLst>
          </p:nvPr>
        </p:nvGraphicFramePr>
        <p:xfrm>
          <a:off x="9609221" y="2295395"/>
          <a:ext cx="1595636" cy="10174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7818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258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65172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dirty="0" err="1"/>
                        <a:t>bbb</a:t>
                      </a:r>
                      <a:endParaRPr lang="en-US" altLang="zh-TW" dirty="0"/>
                    </a:p>
                    <a:p>
                      <a:pPr algn="l"/>
                      <a:r>
                        <a:rPr lang="en-US" altLang="zh-TW" dirty="0"/>
                        <a:t>Finish b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42E75D5C-2BF6-4014-A8A7-2A232237BCE9}"/>
              </a:ext>
            </a:extLst>
          </p:cNvPr>
          <p:cNvSpPr txBox="1"/>
          <p:nvPr/>
        </p:nvSpPr>
        <p:spPr>
          <a:xfrm>
            <a:off x="2977148" y="120305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5e415b2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3CA4D1-710D-447E-804D-CC468DDB4835}"/>
              </a:ext>
            </a:extLst>
          </p:cNvPr>
          <p:cNvSpPr txBox="1"/>
          <p:nvPr/>
        </p:nvSpPr>
        <p:spPr>
          <a:xfrm>
            <a:off x="9901131" y="66354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ed9b228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41BBFB-2E70-4AC3-83E3-26B576563729}"/>
              </a:ext>
            </a:extLst>
          </p:cNvPr>
          <p:cNvSpPr txBox="1"/>
          <p:nvPr/>
        </p:nvSpPr>
        <p:spPr>
          <a:xfrm>
            <a:off x="9905939" y="200892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5d9386e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2E4811-6E1F-41D8-B566-535740E67980}"/>
              </a:ext>
            </a:extLst>
          </p:cNvPr>
          <p:cNvSpPr txBox="1"/>
          <p:nvPr/>
        </p:nvSpPr>
        <p:spPr>
          <a:xfrm>
            <a:off x="3216381" y="652787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43D0627-B9B1-427C-B43A-064A6AA247D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658225" y="2619375"/>
            <a:ext cx="950996" cy="184761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76C902B-2BCC-4039-9AAF-B321597EF01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8648700" y="1500188"/>
            <a:ext cx="960521" cy="757237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7580A4F-6DD9-4263-A17A-DBE984CE24D6}"/>
              </a:ext>
            </a:extLst>
          </p:cNvPr>
          <p:cNvCxnSpPr>
            <a:cxnSpLocks/>
          </p:cNvCxnSpPr>
          <p:nvPr/>
        </p:nvCxnSpPr>
        <p:spPr>
          <a:xfrm>
            <a:off x="5353050" y="2076450"/>
            <a:ext cx="958060" cy="218945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82F752C-992F-492E-A1F3-FA713834F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565150"/>
              </p:ext>
            </p:extLst>
          </p:nvPr>
        </p:nvGraphicFramePr>
        <p:xfrm>
          <a:off x="1460638" y="3364866"/>
          <a:ext cx="4040028" cy="147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20014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2020014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f4bb3c4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4fed463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518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Fix bug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9710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B655F548-909E-44C9-A326-866F0A6A51F9}"/>
              </a:ext>
            </a:extLst>
          </p:cNvPr>
          <p:cNvSpPr txBox="1"/>
          <p:nvPr/>
        </p:nvSpPr>
        <p:spPr>
          <a:xfrm>
            <a:off x="2989378" y="305186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695edccc</a:t>
            </a:r>
            <a:endParaRPr lang="zh-TW" altLang="en-US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0E167E2A-6266-4B64-B7FE-923327FDB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395199"/>
              </p:ext>
            </p:extLst>
          </p:nvPr>
        </p:nvGraphicFramePr>
        <p:xfrm>
          <a:off x="9609221" y="3731979"/>
          <a:ext cx="1595636" cy="10174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7818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258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65172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no bug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</a:tbl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773B1633-F424-4CFF-96C0-E5622037E5F7}"/>
              </a:ext>
            </a:extLst>
          </p:cNvPr>
          <p:cNvSpPr txBox="1"/>
          <p:nvPr/>
        </p:nvSpPr>
        <p:spPr>
          <a:xfrm>
            <a:off x="9901131" y="340408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ed9b228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5CCA0D4-2274-4491-9FA9-B3B0C537ECF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591550" y="4105275"/>
            <a:ext cx="1017671" cy="135445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741D4A8-7DED-43E6-AD6C-55095C2CBE8D}"/>
              </a:ext>
            </a:extLst>
          </p:cNvPr>
          <p:cNvSpPr txBox="1"/>
          <p:nvPr/>
        </p:nvSpPr>
        <p:spPr>
          <a:xfrm>
            <a:off x="7119706" y="331287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dk1"/>
                </a:solidFill>
              </a:rPr>
              <a:t>f4bb3c4</a:t>
            </a:r>
            <a:endParaRPr lang="zh-TW" altLang="en-US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FD6AFDEB-728A-4CDA-9265-0EF25356D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49823"/>
              </p:ext>
            </p:extLst>
          </p:nvPr>
        </p:nvGraphicFramePr>
        <p:xfrm>
          <a:off x="1460637" y="5166691"/>
          <a:ext cx="4040028" cy="147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20014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2020014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0858569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8198a7d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518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Update a.txt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9710"/>
                  </a:ext>
                </a:extLst>
              </a:tr>
            </a:tbl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80FA3E8C-9C7A-4A64-B3E7-0562FF6ADE99}"/>
              </a:ext>
            </a:extLst>
          </p:cNvPr>
          <p:cNvSpPr txBox="1"/>
          <p:nvPr/>
        </p:nvSpPr>
        <p:spPr>
          <a:xfrm>
            <a:off x="2947492" y="4872096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dk1"/>
                </a:solidFill>
              </a:rPr>
              <a:t>4fed463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80B0B67-1E29-44B5-9E19-E64096518DEA}"/>
              </a:ext>
            </a:extLst>
          </p:cNvPr>
          <p:cNvSpPr txBox="1"/>
          <p:nvPr/>
        </p:nvSpPr>
        <p:spPr>
          <a:xfrm>
            <a:off x="7119706" y="524472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dk1"/>
                </a:solidFill>
              </a:rPr>
              <a:t>0858569</a:t>
            </a:r>
            <a:endParaRPr lang="zh-TW" altLang="en-US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E516CE14-FE54-4865-931B-A74FEF976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49845"/>
              </p:ext>
            </p:extLst>
          </p:nvPr>
        </p:nvGraphicFramePr>
        <p:xfrm>
          <a:off x="9609221" y="5397090"/>
          <a:ext cx="1595636" cy="10174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7818">
                  <a:extLst>
                    <a:ext uri="{9D8B030D-6E8A-4147-A177-3AD203B41FA5}">
                      <a16:colId xmlns:a16="http://schemas.microsoft.com/office/drawing/2014/main" val="1068713507"/>
                    </a:ext>
                  </a:extLst>
                </a:gridCol>
                <a:gridCol w="797818">
                  <a:extLst>
                    <a:ext uri="{9D8B030D-6E8A-4147-A177-3AD203B41FA5}">
                      <a16:colId xmlns:a16="http://schemas.microsoft.com/office/drawing/2014/main" val="3321662049"/>
                    </a:ext>
                  </a:extLst>
                </a:gridCol>
              </a:tblGrid>
              <a:tr h="3258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blob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4495"/>
                  </a:ext>
                </a:extLst>
              </a:tr>
              <a:tr h="65172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4081"/>
                  </a:ext>
                </a:extLst>
              </a:tr>
            </a:tbl>
          </a:graphicData>
        </a:graphic>
      </p:graphicFrame>
      <p:sp>
        <p:nvSpPr>
          <p:cNvPr id="29" name="文字方塊 28">
            <a:extLst>
              <a:ext uri="{FF2B5EF4-FFF2-40B4-BE49-F238E27FC236}">
                <a16:creationId xmlns:a16="http://schemas.microsoft.com/office/drawing/2014/main" id="{AF3C60E3-8784-4F4D-B207-B73976756CE9}"/>
              </a:ext>
            </a:extLst>
          </p:cNvPr>
          <p:cNvSpPr txBox="1"/>
          <p:nvPr/>
        </p:nvSpPr>
        <p:spPr>
          <a:xfrm>
            <a:off x="9901130" y="507736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dk1"/>
                </a:solidFill>
              </a:rPr>
              <a:t>7898192</a:t>
            </a:r>
            <a:endParaRPr lang="zh-TW" altLang="en-US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EF558A2-3CCC-449E-9BE9-8DB3E65B1A40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8620125" y="5905831"/>
            <a:ext cx="989096" cy="209220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AE514672-B1AC-4F1C-B77B-5C5A022D84A6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353050" y="3962400"/>
            <a:ext cx="958060" cy="9544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8F9197F1-0AC6-49F8-B89C-DBC7C06F5F59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5352125" y="5656635"/>
            <a:ext cx="958985" cy="26801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684E8006-3EAB-4216-8E8A-751113598867}"/>
              </a:ext>
            </a:extLst>
          </p:cNvPr>
          <p:cNvCxnSpPr>
            <a:cxnSpLocks/>
          </p:cNvCxnSpPr>
          <p:nvPr/>
        </p:nvCxnSpPr>
        <p:spPr>
          <a:xfrm flipH="1">
            <a:off x="3505201" y="2559510"/>
            <a:ext cx="546962" cy="593265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35B26857-D0C6-4958-8C5D-B2083D50A046}"/>
              </a:ext>
            </a:extLst>
          </p:cNvPr>
          <p:cNvCxnSpPr>
            <a:cxnSpLocks/>
          </p:cNvCxnSpPr>
          <p:nvPr/>
        </p:nvCxnSpPr>
        <p:spPr>
          <a:xfrm flipH="1">
            <a:off x="3476625" y="4405729"/>
            <a:ext cx="495950" cy="53774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2816503-DB9B-434B-82E9-309824515308}"/>
              </a:ext>
            </a:extLst>
          </p:cNvPr>
          <p:cNvCxnSpPr>
            <a:cxnSpLocks/>
          </p:cNvCxnSpPr>
          <p:nvPr/>
        </p:nvCxnSpPr>
        <p:spPr>
          <a:xfrm flipH="1">
            <a:off x="3559745" y="6229918"/>
            <a:ext cx="495951" cy="533435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C72D890-3E92-4E84-8AF6-90FF97B18C05}"/>
              </a:ext>
            </a:extLst>
          </p:cNvPr>
          <p:cNvSpPr txBox="1"/>
          <p:nvPr/>
        </p:nvSpPr>
        <p:spPr>
          <a:xfrm>
            <a:off x="7090890" y="1375509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ded1b42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1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B1351-204D-46B9-B3D4-C0F00474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tag object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FA46A4-8EB8-49E4-B08B-90238DC9D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tag object contains an object name (called simply 'object'), object type, tag name, the name of the person ("tagger") who created the tag, and a message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6086D2-F223-41A7-91A2-4491A9A7F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05212"/>
            <a:ext cx="7435258" cy="19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06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270FB-9C0F-4743-8D55-0957BAA9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All of them are regular file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B1574E-969A-4737-A7A9-4FFA3101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blob, commit, tag, tree</a:t>
            </a:r>
          </a:p>
          <a:p>
            <a:pPr lvl="1"/>
            <a:r>
              <a:rPr lang="en-US" altLang="zh-TW" dirty="0"/>
              <a:t>.git/objects/</a:t>
            </a:r>
          </a:p>
          <a:p>
            <a:r>
              <a:rPr lang="en-US" altLang="zh-TW" dirty="0"/>
              <a:t>branch</a:t>
            </a:r>
          </a:p>
          <a:p>
            <a:pPr lvl="1"/>
            <a:r>
              <a:rPr lang="en-US" altLang="zh-TW" dirty="0"/>
              <a:t>.git/refs/heads/</a:t>
            </a:r>
          </a:p>
          <a:p>
            <a:r>
              <a:rPr lang="en-US" altLang="zh-TW" dirty="0"/>
              <a:t>HEAD</a:t>
            </a:r>
          </a:p>
          <a:p>
            <a:pPr lvl="1"/>
            <a:r>
              <a:rPr lang="en-US" altLang="zh-TW" dirty="0"/>
              <a:t>.git/HEAD</a:t>
            </a:r>
          </a:p>
          <a:p>
            <a:r>
              <a:rPr lang="en-US" altLang="zh-TW" dirty="0"/>
              <a:t>config</a:t>
            </a:r>
          </a:p>
          <a:p>
            <a:pPr lvl="1"/>
            <a:r>
              <a:rPr lang="en-US" altLang="zh-TW" dirty="0"/>
              <a:t>.git/config</a:t>
            </a:r>
          </a:p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5121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031556-9069-4942-ADEF-7D2EA37A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Thx.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B187F72-B372-4867-A0CC-84D834A39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2282825"/>
            <a:ext cx="3189044" cy="4351338"/>
          </a:xfrm>
        </p:spPr>
      </p:pic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EA6B3F24-90EF-4C9F-95AF-ABE0834B61F2}"/>
              </a:ext>
            </a:extLst>
          </p:cNvPr>
          <p:cNvSpPr/>
          <p:nvPr/>
        </p:nvSpPr>
        <p:spPr>
          <a:xfrm>
            <a:off x="1931744" y="1240534"/>
            <a:ext cx="5707306" cy="1636015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Bad programmers worry about the code. Good programmers worry about data structures and their relationships.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79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B224E-32C5-44FA-AA7A-60353890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Ref.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EBCD94-A3B9-45C8-9F46-EF5EC46D6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https://git-scm.com/book/en/v2</a:t>
            </a:r>
          </a:p>
          <a:p>
            <a:r>
              <a:rPr lang="en-US" altLang="zh-TW" dirty="0"/>
              <a:t>http://shafiul.github.io/gitbook/1_the_git_object_model.html</a:t>
            </a:r>
          </a:p>
          <a:p>
            <a:r>
              <a:rPr lang="en-US" altLang="zh-TW" dirty="0"/>
              <a:t>https://www.ithome.com.tw/news/95088</a:t>
            </a:r>
          </a:p>
          <a:p>
            <a:r>
              <a:rPr lang="en-US" altLang="zh-TW" dirty="0"/>
              <a:t>https://gitbook.tw/chapters/gitflow/why-need-git-flow.html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567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C47AE-79E4-4FA6-8000-98D1C984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History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8405D-4FD6-4906-9A1E-57116F4A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Linus Torvalds </a:t>
            </a:r>
            <a:r>
              <a:rPr lang="zh-TW" altLang="en-US" dirty="0"/>
              <a:t>基於使用 </a:t>
            </a:r>
            <a:r>
              <a:rPr lang="en-US" altLang="zh-TW" dirty="0" err="1"/>
              <a:t>BitKeeper</a:t>
            </a:r>
            <a:r>
              <a:rPr lang="en-US" altLang="zh-TW" dirty="0"/>
              <a:t> </a:t>
            </a:r>
            <a:r>
              <a:rPr lang="zh-TW" altLang="en-US" dirty="0"/>
              <a:t>所學到的經驗，來開發自有的工具。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484F57-D6AC-41E4-9DAF-2CF626D62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4001294"/>
            <a:ext cx="1829368" cy="2728833"/>
          </a:xfrm>
          <a:prstGeom prst="rect">
            <a:avLst/>
          </a:prstGeo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832B7789-CABA-4E9A-99F3-BD4BFF69B265}"/>
              </a:ext>
            </a:extLst>
          </p:cNvPr>
          <p:cNvSpPr/>
          <p:nvPr/>
        </p:nvSpPr>
        <p:spPr>
          <a:xfrm>
            <a:off x="838200" y="3141806"/>
            <a:ext cx="3053919" cy="612648"/>
          </a:xfrm>
          <a:prstGeom prst="wedgeRectCallout">
            <a:avLst>
              <a:gd name="adj1" fmla="val -20542"/>
              <a:gd name="adj2" fmla="val 827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Git</a:t>
            </a:r>
            <a:r>
              <a:rPr lang="zh-TW" altLang="en-US" dirty="0"/>
              <a:t>從無到有大概花了我十天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CB93CE-864E-49ED-B583-A19FD64AD46F}"/>
              </a:ext>
            </a:extLst>
          </p:cNvPr>
          <p:cNvSpPr txBox="1"/>
          <p:nvPr/>
        </p:nvSpPr>
        <p:spPr>
          <a:xfrm>
            <a:off x="4057095" y="4001294"/>
            <a:ext cx="67864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快速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簡潔的設計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完整支援非線性的開發（上千個同時進行的分支）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完全的分散式系統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能夠有效地處理像 </a:t>
            </a:r>
            <a:r>
              <a:rPr lang="en-US" altLang="zh-TW" dirty="0"/>
              <a:t>Linux kernel </a:t>
            </a:r>
            <a:r>
              <a:rPr lang="zh-TW" altLang="en-US" dirty="0"/>
              <a:t>規模的專案（速度及資料大小）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650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42A3E-60FF-4841-A3E2-3F796AFB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Key Point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073955-3155-4BB5-BFE5-87C59E607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記錄檔案快照，而不是差異</a:t>
            </a:r>
          </a:p>
          <a:p>
            <a:r>
              <a:rPr lang="zh-TW" altLang="en-US" dirty="0"/>
              <a:t>大部份的操作皆可在本地端完成</a:t>
            </a:r>
          </a:p>
          <a:p>
            <a:r>
              <a:rPr lang="en-US" altLang="zh-TW" dirty="0"/>
              <a:t>Git </a:t>
            </a:r>
            <a:r>
              <a:rPr lang="zh-TW" altLang="en-US" dirty="0"/>
              <a:t>通常只增加資料</a:t>
            </a:r>
            <a:endParaRPr lang="en-US" altLang="zh-TW" dirty="0"/>
          </a:p>
          <a:p>
            <a:r>
              <a:rPr lang="zh-TW" altLang="en-US" dirty="0"/>
              <a:t>檔案的三種狀態</a:t>
            </a:r>
          </a:p>
        </p:txBody>
      </p:sp>
    </p:spTree>
    <p:extLst>
      <p:ext uri="{BB962C8B-B14F-4D97-AF65-F5344CB8AC3E}">
        <p14:creationId xmlns:p14="http://schemas.microsoft.com/office/powerpoint/2010/main" val="289289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5BAAE8-1272-4DD8-B057-B32DEDD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Snapshots, Not Differences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2C4138-6DA9-47E4-8C6E-67C6EFAA5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每一個版本都存有所有檔案內容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59DBC6E-8814-46BF-8817-AF9C441DD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2" y="3764132"/>
            <a:ext cx="5393423" cy="20899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CAA2173-7862-48C0-9E2A-BFA0A2D08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47" y="3797842"/>
            <a:ext cx="5393423" cy="205624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08DAAFB-61BE-4AF7-B22B-2F58DDBD06E1}"/>
              </a:ext>
            </a:extLst>
          </p:cNvPr>
          <p:cNvSpPr txBox="1"/>
          <p:nvPr/>
        </p:nvSpPr>
        <p:spPr>
          <a:xfrm>
            <a:off x="1945648" y="589374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儲存版本間的檔案差異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FF9087A-CB5C-4709-A06B-CEEB4AA51DB0}"/>
              </a:ext>
            </a:extLst>
          </p:cNvPr>
          <p:cNvSpPr txBox="1"/>
          <p:nvPr/>
        </p:nvSpPr>
        <p:spPr>
          <a:xfrm>
            <a:off x="7637946" y="589374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每個版本都儲存完整快照</a:t>
            </a:r>
          </a:p>
        </p:txBody>
      </p:sp>
    </p:spTree>
    <p:extLst>
      <p:ext uri="{BB962C8B-B14F-4D97-AF65-F5344CB8AC3E}">
        <p14:creationId xmlns:p14="http://schemas.microsoft.com/office/powerpoint/2010/main" val="256829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9307F-1A35-409E-8FC0-B2EC77567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Nearly Every Operation Is Local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03C3B-37C9-4F9D-8B34-7D94C43EA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不需要網路上其它電腦的資訊</a:t>
            </a:r>
            <a:endParaRPr lang="en-US" altLang="zh-TW" dirty="0"/>
          </a:p>
          <a:p>
            <a:r>
              <a:rPr lang="zh-TW" altLang="en-US" dirty="0"/>
              <a:t>專案所有的歷史資料都存在你的本機磁碟中，大多數的操作看起來都像是瞬間完成的。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沒有網路也可以工作</a:t>
            </a:r>
          </a:p>
        </p:txBody>
      </p:sp>
    </p:spTree>
    <p:extLst>
      <p:ext uri="{BB962C8B-B14F-4D97-AF65-F5344CB8AC3E}">
        <p14:creationId xmlns:p14="http://schemas.microsoft.com/office/powerpoint/2010/main" val="119459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5EF9CF-C5D4-47E3-9EE9-47BBF7CF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Generally Only Adds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AD139A-2E9C-4154-B4AB-1361EA938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幾乎所有的動作都只是增加資料到</a:t>
            </a:r>
            <a:r>
              <a:rPr lang="en-US" altLang="zh-TW" dirty="0"/>
              <a:t>Git</a:t>
            </a:r>
            <a:r>
              <a:rPr lang="zh-TW" altLang="en-US" dirty="0"/>
              <a:t>的資料庫</a:t>
            </a:r>
          </a:p>
        </p:txBody>
      </p:sp>
    </p:spTree>
    <p:extLst>
      <p:ext uri="{BB962C8B-B14F-4D97-AF65-F5344CB8AC3E}">
        <p14:creationId xmlns:p14="http://schemas.microsoft.com/office/powerpoint/2010/main" val="2849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2419</Words>
  <Application>Microsoft Office PowerPoint</Application>
  <PresentationFormat>寬螢幕</PresentationFormat>
  <Paragraphs>490</Paragraphs>
  <Slides>46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1" baseType="lpstr">
      <vt:lpstr>新細明體</vt:lpstr>
      <vt:lpstr>Arial</vt:lpstr>
      <vt:lpstr>Calibri</vt:lpstr>
      <vt:lpstr>Calibri Light</vt:lpstr>
      <vt:lpstr>Office 佈景主題</vt:lpstr>
      <vt:lpstr>git</vt:lpstr>
      <vt:lpstr>Version Control</vt:lpstr>
      <vt:lpstr>Version Control System</vt:lpstr>
      <vt:lpstr>Git History</vt:lpstr>
      <vt:lpstr>Git History</vt:lpstr>
      <vt:lpstr>Key Point</vt:lpstr>
      <vt:lpstr>Snapshots, Not Differences</vt:lpstr>
      <vt:lpstr>Nearly Every Operation Is Local</vt:lpstr>
      <vt:lpstr>Git Generally Only Adds Data</vt:lpstr>
      <vt:lpstr>The Three States</vt:lpstr>
      <vt:lpstr>Three sections</vt:lpstr>
      <vt:lpstr>Basic Flow</vt:lpstr>
      <vt:lpstr>Git config</vt:lpstr>
      <vt:lpstr>Initialization</vt:lpstr>
      <vt:lpstr>Recording Changes to the Repository</vt:lpstr>
      <vt:lpstr>Recording Changes to the Repository</vt:lpstr>
      <vt:lpstr>Recording Changes to the Repository</vt:lpstr>
      <vt:lpstr>Recording Changes to the Repository</vt:lpstr>
      <vt:lpstr>Modified status</vt:lpstr>
      <vt:lpstr>Recording Changes</vt:lpstr>
      <vt:lpstr>tag</vt:lpstr>
      <vt:lpstr>Branch</vt:lpstr>
      <vt:lpstr>Create and switch to a new branch</vt:lpstr>
      <vt:lpstr>How git switch branch</vt:lpstr>
      <vt:lpstr>Move forward when a commit is made</vt:lpstr>
      <vt:lpstr>Basic Branching and Merging</vt:lpstr>
      <vt:lpstr>Hotfix branch</vt:lpstr>
      <vt:lpstr>Hotfix branch</vt:lpstr>
      <vt:lpstr>Divergent history</vt:lpstr>
      <vt:lpstr>Merge to master</vt:lpstr>
      <vt:lpstr>Merge Type</vt:lpstr>
      <vt:lpstr>Fast-forward</vt:lpstr>
      <vt:lpstr>Three-way Merge</vt:lpstr>
      <vt:lpstr>Git Workflow</vt:lpstr>
      <vt:lpstr>How to Write Good Commit Messages</vt:lpstr>
      <vt:lpstr>.gitignore</vt:lpstr>
      <vt:lpstr>Git objects</vt:lpstr>
      <vt:lpstr>commit object</vt:lpstr>
      <vt:lpstr>tree object</vt:lpstr>
      <vt:lpstr>blob object</vt:lpstr>
      <vt:lpstr>Relationship</vt:lpstr>
      <vt:lpstr>Relationship Graph</vt:lpstr>
      <vt:lpstr>tag object</vt:lpstr>
      <vt:lpstr>All of them are regular file</vt:lpstr>
      <vt:lpstr>Thx.</vt:lpstr>
      <vt:lpstr>Ref.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yubin</dc:creator>
  <cp:lastModifiedBy>yubin</cp:lastModifiedBy>
  <cp:revision>43</cp:revision>
  <dcterms:created xsi:type="dcterms:W3CDTF">2021-03-31T17:35:51Z</dcterms:created>
  <dcterms:modified xsi:type="dcterms:W3CDTF">2021-04-01T00:01:39Z</dcterms:modified>
</cp:coreProperties>
</file>